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Gill Sans" panose="020B0604020202020204" charset="0"/>
      <p:regular r:id="rId36"/>
      <p:bold r:id="rId37"/>
    </p:embeddedFont>
    <p:embeddedFont>
      <p:font typeface="Play" panose="020B0604020202020204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jPuuNtdBJjVucKJz+n2vibhZH0O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785FF1-12BA-479D-8197-0F3C2D93F5A0}">
  <a:tblStyle styleId="{6F785FF1-12BA-479D-8197-0F3C2D93F5A0}" styleName="Table_0">
    <a:wholeTbl>
      <a:tcTxStyle b="off" i="off">
        <a:font>
          <a:latin typeface="Gill Sans MT"/>
          <a:ea typeface="Gill Sans MT"/>
          <a:cs typeface="Gill Sans M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7ECE7"/>
          </a:solidFill>
        </a:fill>
      </a:tcStyle>
    </a:wholeTbl>
    <a:band1H>
      <a:tcTxStyle/>
      <a:tcStyle>
        <a:tcBdr/>
        <a:fill>
          <a:solidFill>
            <a:srgbClr val="EFD6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FD6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800"/>
              <a:t>What do prents prefer?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'[Chart in Microsoft PowerPoint]Sheet1'!$B$1</c:f>
              <c:strCache>
                <c:ptCount val="1"/>
                <c:pt idx="0">
                  <c:v>InPerson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PowerPoint]Sheet1'!$A$2:$A$12</c:f>
              <c:strCache>
                <c:ptCount val="11"/>
                <c:pt idx="1">
                  <c:v>PreK</c:v>
                </c:pt>
                <c:pt idx="2">
                  <c:v>Kg</c:v>
                </c:pt>
                <c:pt idx="3">
                  <c:v>1st</c:v>
                </c:pt>
                <c:pt idx="4">
                  <c:v>2nd</c:v>
                </c:pt>
                <c:pt idx="5">
                  <c:v>3rd</c:v>
                </c:pt>
                <c:pt idx="6">
                  <c:v>4th</c:v>
                </c:pt>
                <c:pt idx="7">
                  <c:v>5th</c:v>
                </c:pt>
                <c:pt idx="8">
                  <c:v>6th</c:v>
                </c:pt>
                <c:pt idx="9">
                  <c:v>7th</c:v>
                </c:pt>
                <c:pt idx="10">
                  <c:v>8th</c:v>
                </c:pt>
              </c:strCache>
            </c:strRef>
          </c:cat>
          <c:val>
            <c:numRef>
              <c:f>'[Chart in Microsoft PowerPoint]Sheet1'!$B$2:$B$12</c:f>
              <c:numCache>
                <c:formatCode>General</c:formatCode>
                <c:ptCount val="11"/>
                <c:pt idx="1">
                  <c:v>5</c:v>
                </c:pt>
                <c:pt idx="2">
                  <c:v>7</c:v>
                </c:pt>
                <c:pt idx="3">
                  <c:v>5</c:v>
                </c:pt>
                <c:pt idx="4">
                  <c:v>9</c:v>
                </c:pt>
                <c:pt idx="5">
                  <c:v>6</c:v>
                </c:pt>
                <c:pt idx="6">
                  <c:v>4</c:v>
                </c:pt>
                <c:pt idx="7">
                  <c:v>9</c:v>
                </c:pt>
                <c:pt idx="8">
                  <c:v>8</c:v>
                </c:pt>
                <c:pt idx="9">
                  <c:v>9</c:v>
                </c:pt>
                <c:pt idx="1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BA-45C0-B32F-0DDF95AABD57}"/>
            </c:ext>
          </c:extLst>
        </c:ser>
        <c:ser>
          <c:idx val="1"/>
          <c:order val="1"/>
          <c:tx>
            <c:strRef>
              <c:f>'[Chart in Microsoft PowerPoint]Sheet1'!$C$1</c:f>
              <c:strCache>
                <c:ptCount val="1"/>
                <c:pt idx="0">
                  <c:v>Remote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PowerPoint]Sheet1'!$A$2:$A$12</c:f>
              <c:strCache>
                <c:ptCount val="11"/>
                <c:pt idx="1">
                  <c:v>PreK</c:v>
                </c:pt>
                <c:pt idx="2">
                  <c:v>Kg</c:v>
                </c:pt>
                <c:pt idx="3">
                  <c:v>1st</c:v>
                </c:pt>
                <c:pt idx="4">
                  <c:v>2nd</c:v>
                </c:pt>
                <c:pt idx="5">
                  <c:v>3rd</c:v>
                </c:pt>
                <c:pt idx="6">
                  <c:v>4th</c:v>
                </c:pt>
                <c:pt idx="7">
                  <c:v>5th</c:v>
                </c:pt>
                <c:pt idx="8">
                  <c:v>6th</c:v>
                </c:pt>
                <c:pt idx="9">
                  <c:v>7th</c:v>
                </c:pt>
                <c:pt idx="10">
                  <c:v>8th</c:v>
                </c:pt>
              </c:strCache>
            </c:strRef>
          </c:cat>
          <c:val>
            <c:numRef>
              <c:f>'[Chart in Microsoft PowerPoint]Sheet1'!$C$2:$C$12</c:f>
              <c:numCache>
                <c:formatCode>General</c:formatCode>
                <c:ptCount val="11"/>
                <c:pt idx="1">
                  <c:v>1</c:v>
                </c:pt>
                <c:pt idx="2">
                  <c:v>0</c:v>
                </c:pt>
                <c:pt idx="3">
                  <c:v>4</c:v>
                </c:pt>
                <c:pt idx="4">
                  <c:v>2</c:v>
                </c:pt>
                <c:pt idx="5">
                  <c:v>3</c:v>
                </c:pt>
                <c:pt idx="6">
                  <c:v>6</c:v>
                </c:pt>
                <c:pt idx="7">
                  <c:v>5</c:v>
                </c:pt>
                <c:pt idx="8">
                  <c:v>7</c:v>
                </c:pt>
                <c:pt idx="9">
                  <c:v>13</c:v>
                </c:pt>
                <c:pt idx="1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BA-45C0-B32F-0DDF95AABD57}"/>
            </c:ext>
          </c:extLst>
        </c:ser>
        <c:ser>
          <c:idx val="2"/>
          <c:order val="2"/>
          <c:tx>
            <c:strRef>
              <c:f>'[Chart in Microsoft PowerPoint]Sheet1'!$D$1</c:f>
              <c:strCache>
                <c:ptCount val="1"/>
                <c:pt idx="0">
                  <c:v>Unknown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PowerPoint]Sheet1'!$A$2:$A$12</c:f>
              <c:strCache>
                <c:ptCount val="11"/>
                <c:pt idx="1">
                  <c:v>PreK</c:v>
                </c:pt>
                <c:pt idx="2">
                  <c:v>Kg</c:v>
                </c:pt>
                <c:pt idx="3">
                  <c:v>1st</c:v>
                </c:pt>
                <c:pt idx="4">
                  <c:v>2nd</c:v>
                </c:pt>
                <c:pt idx="5">
                  <c:v>3rd</c:v>
                </c:pt>
                <c:pt idx="6">
                  <c:v>4th</c:v>
                </c:pt>
                <c:pt idx="7">
                  <c:v>5th</c:v>
                </c:pt>
                <c:pt idx="8">
                  <c:v>6th</c:v>
                </c:pt>
                <c:pt idx="9">
                  <c:v>7th</c:v>
                </c:pt>
                <c:pt idx="10">
                  <c:v>8th</c:v>
                </c:pt>
              </c:strCache>
            </c:strRef>
          </c:cat>
          <c:val>
            <c:numRef>
              <c:f>'[Chart in Microsoft PowerPoint]Sheet1'!$D$2:$D$12</c:f>
              <c:numCache>
                <c:formatCode>General</c:formatCode>
                <c:ptCount val="11"/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4</c:v>
                </c:pt>
                <c:pt idx="7">
                  <c:v>1</c:v>
                </c:pt>
                <c:pt idx="8">
                  <c:v>4</c:v>
                </c:pt>
                <c:pt idx="9">
                  <c:v>3</c:v>
                </c:pt>
                <c:pt idx="1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BA-45C0-B32F-0DDF95AABD57}"/>
            </c:ext>
          </c:extLst>
        </c:ser>
        <c:ser>
          <c:idx val="3"/>
          <c:order val="3"/>
          <c:tx>
            <c:strRef>
              <c:f>'[Chart in Microsoft PowerPoint]Sheet1'!$E$1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PowerPoint]Sheet1'!$A$2:$A$12</c:f>
              <c:strCache>
                <c:ptCount val="11"/>
                <c:pt idx="1">
                  <c:v>PreK</c:v>
                </c:pt>
                <c:pt idx="2">
                  <c:v>Kg</c:v>
                </c:pt>
                <c:pt idx="3">
                  <c:v>1st</c:v>
                </c:pt>
                <c:pt idx="4">
                  <c:v>2nd</c:v>
                </c:pt>
                <c:pt idx="5">
                  <c:v>3rd</c:v>
                </c:pt>
                <c:pt idx="6">
                  <c:v>4th</c:v>
                </c:pt>
                <c:pt idx="7">
                  <c:v>5th</c:v>
                </c:pt>
                <c:pt idx="8">
                  <c:v>6th</c:v>
                </c:pt>
                <c:pt idx="9">
                  <c:v>7th</c:v>
                </c:pt>
                <c:pt idx="10">
                  <c:v>8th</c:v>
                </c:pt>
              </c:strCache>
            </c:strRef>
          </c:cat>
          <c:val>
            <c:numRef>
              <c:f>'[Chart in Microsoft PowerPoint]Sheet1'!$E$2:$E$12</c:f>
              <c:numCache>
                <c:formatCode>General</c:formatCode>
                <c:ptCount val="11"/>
                <c:pt idx="1">
                  <c:v>7</c:v>
                </c:pt>
                <c:pt idx="2">
                  <c:v>7</c:v>
                </c:pt>
                <c:pt idx="3">
                  <c:v>11</c:v>
                </c:pt>
                <c:pt idx="4">
                  <c:v>13</c:v>
                </c:pt>
                <c:pt idx="5">
                  <c:v>11</c:v>
                </c:pt>
                <c:pt idx="6">
                  <c:v>14</c:v>
                </c:pt>
                <c:pt idx="7">
                  <c:v>15</c:v>
                </c:pt>
                <c:pt idx="8">
                  <c:v>19</c:v>
                </c:pt>
                <c:pt idx="9">
                  <c:v>25</c:v>
                </c:pt>
                <c:pt idx="1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BA-45C0-B32F-0DDF95AABD5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16883024"/>
        <c:axId val="616883344"/>
      </c:barChart>
      <c:catAx>
        <c:axId val="61688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883344"/>
        <c:crosses val="autoZero"/>
        <c:auto val="1"/>
        <c:lblAlgn val="ctr"/>
        <c:lblOffset val="100"/>
        <c:noMultiLvlLbl val="0"/>
      </c:catAx>
      <c:valAx>
        <c:axId val="616883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883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Nilma</a:t>
            </a:r>
            <a:endParaRPr/>
          </a:p>
        </p:txBody>
      </p:sp>
      <p:sp>
        <p:nvSpPr>
          <p:cNvPr id="127" name="Google Shape;12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Nilma (&lt;3 min)</a:t>
            </a:r>
            <a:endParaRPr/>
          </a:p>
        </p:txBody>
      </p:sp>
      <p:sp>
        <p:nvSpPr>
          <p:cNvPr id="295" name="Google Shape;29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Nilma (&lt;3min)</a:t>
            </a:r>
            <a:endParaRPr/>
          </a:p>
        </p:txBody>
      </p:sp>
      <p:sp>
        <p:nvSpPr>
          <p:cNvPr id="301" name="Google Shape;30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Nilma- already viewed</a:t>
            </a:r>
            <a:endParaRPr/>
          </a:p>
        </p:txBody>
      </p:sp>
      <p:sp>
        <p:nvSpPr>
          <p:cNvPr id="324" name="Google Shape;32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Julie- describe how SS was used by teacher, students, and parents. Provide brief examples of lessons (3 min)</a:t>
            </a:r>
            <a:endParaRPr/>
          </a:p>
        </p:txBody>
      </p:sp>
      <p:sp>
        <p:nvSpPr>
          <p:cNvPr id="337" name="Google Shape;33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Toni- briefly describe these platforms and how students and parents can engage with them (4 min)</a:t>
            </a:r>
            <a:endParaRPr/>
          </a:p>
        </p:txBody>
      </p:sp>
      <p:sp>
        <p:nvSpPr>
          <p:cNvPr id="368" name="Google Shape;36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skip</a:t>
            </a:r>
            <a:endParaRPr/>
          </a:p>
        </p:txBody>
      </p:sp>
      <p:sp>
        <p:nvSpPr>
          <p:cNvPr id="385" name="Google Shape;38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Vickie- describe in-person typical core subjects to be covered. (&lt;3 min)</a:t>
            </a:r>
            <a:endParaRPr/>
          </a:p>
        </p:txBody>
      </p:sp>
      <p:sp>
        <p:nvSpPr>
          <p:cNvPr id="394" name="Google Shape;39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Vickie- describe our assessment and grading practices and timelines (&lt;3 min)</a:t>
            </a:r>
            <a:endParaRPr/>
          </a:p>
        </p:txBody>
      </p:sp>
      <p:sp>
        <p:nvSpPr>
          <p:cNvPr id="403" name="Google Shape;403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Nilma- describe models for instructional delivery (&lt;3 minutes) Stress a blended model </a:t>
            </a:r>
            <a:endParaRPr/>
          </a:p>
        </p:txBody>
      </p:sp>
      <p:sp>
        <p:nvSpPr>
          <p:cNvPr id="417" name="Google Shape;41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Nilma-describe a typical week, address colors (&lt;3min)</a:t>
            </a:r>
            <a:endParaRPr/>
          </a:p>
        </p:txBody>
      </p:sp>
      <p:sp>
        <p:nvSpPr>
          <p:cNvPr id="427" name="Google Shape;427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Nilma-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Remind parents this will be recorded (&lt;1 min)</a:t>
            </a:r>
            <a:endParaRPr/>
          </a:p>
        </p:txBody>
      </p:sp>
      <p:sp>
        <p:nvSpPr>
          <p:cNvPr id="139" name="Google Shape;13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Nilma describe typical lessons (&lt;3 min)</a:t>
            </a:r>
            <a:endParaRPr/>
          </a:p>
        </p:txBody>
      </p:sp>
      <p:sp>
        <p:nvSpPr>
          <p:cNvPr id="446" name="Google Shape;446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Nilma</a:t>
            </a:r>
            <a:endParaRPr/>
          </a:p>
        </p:txBody>
      </p:sp>
      <p:sp>
        <p:nvSpPr>
          <p:cNvPr id="452" name="Google Shape;452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Skip slide</a:t>
            </a:r>
            <a:endParaRPr/>
          </a:p>
        </p:txBody>
      </p:sp>
      <p:sp>
        <p:nvSpPr>
          <p:cNvPr id="472" name="Google Shape;47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Google Shape;48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Toni- share purpose of MM and some ideas for morning meetings above</a:t>
            </a:r>
            <a:endParaRPr/>
          </a:p>
        </p:txBody>
      </p:sp>
      <p:sp>
        <p:nvSpPr>
          <p:cNvPr id="487" name="Google Shape;487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3" name="Google Shape;50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Toni-share work done by MS last year in building a positive school culture and how this will continue developing</a:t>
            </a:r>
            <a:endParaRPr/>
          </a:p>
        </p:txBody>
      </p:sp>
      <p:sp>
        <p:nvSpPr>
          <p:cNvPr id="504" name="Google Shape;50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3" name="Google Shape;51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Toni- describe a typical CICO process for struggling students.</a:t>
            </a:r>
            <a:endParaRPr/>
          </a:p>
        </p:txBody>
      </p:sp>
      <p:sp>
        <p:nvSpPr>
          <p:cNvPr id="514" name="Google Shape;514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Julie- share our efforts to provide live stream for regular masses and continued religious education for all students (&lt;3min)</a:t>
            </a:r>
            <a:endParaRPr/>
          </a:p>
        </p:txBody>
      </p:sp>
      <p:sp>
        <p:nvSpPr>
          <p:cNvPr id="531" name="Google Shape;531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Grace- share continued preparation of important sacraments for all students, including those who are virtual.</a:t>
            </a:r>
            <a:endParaRPr/>
          </a:p>
        </p:txBody>
      </p:sp>
      <p:sp>
        <p:nvSpPr>
          <p:cNvPr id="541" name="Google Shape;541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0" name="Google Shape;55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Nilma</a:t>
            </a:r>
            <a:endParaRPr/>
          </a:p>
        </p:txBody>
      </p:sp>
      <p:sp>
        <p:nvSpPr>
          <p:cNvPr id="551" name="Google Shape;551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4" name="Google Shape;57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Nilma</a:t>
            </a:r>
            <a:endParaRPr/>
          </a:p>
        </p:txBody>
      </p:sp>
      <p:sp>
        <p:nvSpPr>
          <p:cNvPr id="575" name="Google Shape;575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Nilma (1 min)</a:t>
            </a:r>
            <a:endParaRPr/>
          </a:p>
        </p:txBody>
      </p:sp>
      <p:sp>
        <p:nvSpPr>
          <p:cNvPr id="157" name="Google Shape;15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Nilma (&lt;I min)</a:t>
            </a:r>
            <a:endParaRPr/>
          </a:p>
        </p:txBody>
      </p:sp>
      <p:sp>
        <p:nvSpPr>
          <p:cNvPr id="166" name="Google Shape;16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Nilma (I min)</a:t>
            </a:r>
            <a:endParaRPr/>
          </a:p>
        </p:txBody>
      </p:sp>
      <p:sp>
        <p:nvSpPr>
          <p:cNvPr id="179" name="Google Shape;17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Nilma- (I min)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Arch Theme-  We are Called to Respond (doctors, nurses, police officers, truck drivers,)</a:t>
            </a:r>
            <a:endParaRPr/>
          </a:p>
        </p:txBody>
      </p:sp>
      <p:sp>
        <p:nvSpPr>
          <p:cNvPr id="196" name="Google Shape;19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Nilma (1-2 min)</a:t>
            </a:r>
            <a:endParaRPr/>
          </a:p>
        </p:txBody>
      </p:sp>
      <p:sp>
        <p:nvSpPr>
          <p:cNvPr id="202" name="Google Shape;20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Nilma (1 min)</a:t>
            </a:r>
            <a:endParaRPr/>
          </a:p>
        </p:txBody>
      </p:sp>
      <p:sp>
        <p:nvSpPr>
          <p:cNvPr id="216" name="Google Shape;21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Nilma (&lt;I min)</a:t>
            </a:r>
            <a:endParaRPr/>
          </a:p>
        </p:txBody>
      </p:sp>
      <p:sp>
        <p:nvSpPr>
          <p:cNvPr id="260" name="Google Shape;26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Play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1"/>
          <p:cNvSpPr txBox="1"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1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p31"/>
          <p:cNvSpPr/>
          <p:nvPr/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 extrusionOk="0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0">
                <a:srgbClr val="325A4C"/>
              </a:gs>
              <a:gs pos="30000">
                <a:srgbClr val="325A4C"/>
              </a:gs>
              <a:gs pos="40000">
                <a:srgbClr val="48816E"/>
              </a:gs>
              <a:gs pos="60000">
                <a:srgbClr val="325A4C"/>
              </a:gs>
              <a:gs pos="100000">
                <a:schemeClr val="dk2"/>
              </a:gs>
            </a:gsLst>
            <a:lin ang="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" name="Google Shape;22;p31"/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0">
                <a:srgbClr val="2B4D41"/>
              </a:gs>
              <a:gs pos="50000">
                <a:srgbClr val="2B4D41"/>
              </a:gs>
              <a:gs pos="100000">
                <a:srgbClr val="325A4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" name="Google Shape;23;p31"/>
          <p:cNvSpPr/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24" name="Google Shape;24;p31"/>
          <p:cNvGrpSpPr/>
          <p:nvPr/>
        </p:nvGrpSpPr>
        <p:grpSpPr>
          <a:xfrm>
            <a:off x="1292493" y="4299807"/>
            <a:ext cx="2083885" cy="2083885"/>
            <a:chOff x="4842143" y="3556857"/>
            <a:chExt cx="2083885" cy="2083885"/>
          </a:xfrm>
        </p:grpSpPr>
        <p:sp>
          <p:nvSpPr>
            <p:cNvPr id="25" name="Google Shape;25;p31"/>
            <p:cNvSpPr/>
            <p:nvPr/>
          </p:nvSpPr>
          <p:spPr>
            <a:xfrm rot="8100000" flipH="1">
              <a:off x="5005634" y="4191206"/>
              <a:ext cx="1853969" cy="926985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6" name="Google Shape;26;p31"/>
            <p:cNvSpPr/>
            <p:nvPr/>
          </p:nvSpPr>
          <p:spPr>
            <a:xfrm rot="8100000" flipH="1">
              <a:off x="4957101" y="4052255"/>
              <a:ext cx="1853969" cy="1093090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rgbClr val="7BB5A0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" name="Google Shape;27;p31"/>
            <p:cNvSpPr/>
            <p:nvPr/>
          </p:nvSpPr>
          <p:spPr>
            <a:xfrm rot="2700000" flipH="1">
              <a:off x="6040374" y="3601683"/>
              <a:ext cx="107098" cy="466589"/>
            </a:xfrm>
            <a:prstGeom prst="ellipse">
              <a:avLst/>
            </a:prstGeom>
            <a:solidFill>
              <a:srgbClr val="325A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" name="Google Shape;28;p31"/>
            <p:cNvSpPr/>
            <p:nvPr/>
          </p:nvSpPr>
          <p:spPr>
            <a:xfrm rot="2700000" flipH="1">
              <a:off x="5059348" y="4582709"/>
              <a:ext cx="107098" cy="466589"/>
            </a:xfrm>
            <a:prstGeom prst="ellipse">
              <a:avLst/>
            </a:prstGeom>
            <a:solidFill>
              <a:srgbClr val="325A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0"/>
          <p:cNvSpPr txBox="1"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0"/>
          <p:cNvSpPr txBox="1">
            <a:spLocks noGrp="1"/>
          </p:cNvSpPr>
          <p:nvPr>
            <p:ph type="body" idx="1"/>
          </p:nvPr>
        </p:nvSpPr>
        <p:spPr>
          <a:xfrm rot="5400000">
            <a:off x="4107182" y="-1442457"/>
            <a:ext cx="3978963" cy="110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40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0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40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4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41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1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1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32"/>
          <p:cNvGrpSpPr/>
          <p:nvPr/>
        </p:nvGrpSpPr>
        <p:grpSpPr>
          <a:xfrm>
            <a:off x="363888" y="5322560"/>
            <a:ext cx="1030305" cy="1030305"/>
            <a:chOff x="10240859" y="1436639"/>
            <a:chExt cx="1030305" cy="1030305"/>
          </a:xfrm>
        </p:grpSpPr>
        <p:sp>
          <p:nvSpPr>
            <p:cNvPr id="31" name="Google Shape;31;p32"/>
            <p:cNvSpPr/>
            <p:nvPr/>
          </p:nvSpPr>
          <p:spPr>
            <a:xfrm rot="-8100000">
              <a:off x="10268976" y="1743588"/>
              <a:ext cx="926985" cy="463493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2" name="Google Shape;32;p32"/>
            <p:cNvSpPr/>
            <p:nvPr/>
          </p:nvSpPr>
          <p:spPr>
            <a:xfrm rot="-2700000">
              <a:off x="11115555" y="1939340"/>
              <a:ext cx="53549" cy="233295"/>
            </a:xfrm>
            <a:prstGeom prst="ellipse">
              <a:avLst/>
            </a:prstGeom>
            <a:solidFill>
              <a:srgbClr val="325A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" name="Google Shape;33;p32"/>
            <p:cNvSpPr/>
            <p:nvPr/>
          </p:nvSpPr>
          <p:spPr>
            <a:xfrm rot="-2700000">
              <a:off x="10625042" y="1448827"/>
              <a:ext cx="53549" cy="233295"/>
            </a:xfrm>
            <a:prstGeom prst="ellipse">
              <a:avLst/>
            </a:prstGeom>
            <a:solidFill>
              <a:srgbClr val="325A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4" name="Google Shape;34;p32"/>
            <p:cNvSpPr/>
            <p:nvPr/>
          </p:nvSpPr>
          <p:spPr>
            <a:xfrm rot="-8100000">
              <a:off x="10292519" y="1686748"/>
              <a:ext cx="926985" cy="530086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rgbClr val="7BB5A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35" name="Google Shape;35;p32"/>
          <p:cNvSpPr txBox="1"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1"/>
          </p:nvPr>
        </p:nvSpPr>
        <p:spPr>
          <a:xfrm>
            <a:off x="550863" y="2113199"/>
            <a:ext cx="11090274" cy="397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3"/>
          <p:cNvGrpSpPr/>
          <p:nvPr/>
        </p:nvGrpSpPr>
        <p:grpSpPr>
          <a:xfrm>
            <a:off x="242406" y="748159"/>
            <a:ext cx="897877" cy="934082"/>
            <a:chOff x="5129684" y="1232940"/>
            <a:chExt cx="897877" cy="934082"/>
          </a:xfrm>
        </p:grpSpPr>
        <p:sp>
          <p:nvSpPr>
            <p:cNvPr id="42" name="Google Shape;42;p33"/>
            <p:cNvSpPr/>
            <p:nvPr/>
          </p:nvSpPr>
          <p:spPr>
            <a:xfrm rot="1800000">
              <a:off x="5356930" y="1363788"/>
              <a:ext cx="621086" cy="364601"/>
            </a:xfrm>
            <a:custGeom>
              <a:avLst/>
              <a:gdLst/>
              <a:ahLst/>
              <a:cxnLst/>
              <a:rect l="l" t="t" r="r" b="b"/>
              <a:pathLst>
                <a:path w="540" h="317" extrusionOk="0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>
              <a:gsLst>
                <a:gs pos="0">
                  <a:srgbClr val="325A4C">
                    <a:alpha val="20000"/>
                  </a:srgbClr>
                </a:gs>
                <a:gs pos="20000">
                  <a:srgbClr val="325A4C">
                    <a:alpha val="20000"/>
                  </a:srgbClr>
                </a:gs>
                <a:gs pos="100000">
                  <a:srgbClr val="EFAF68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3" name="Google Shape;43;p33"/>
            <p:cNvSpPr/>
            <p:nvPr/>
          </p:nvSpPr>
          <p:spPr>
            <a:xfrm rot="1800000">
              <a:off x="5243759" y="1430747"/>
              <a:ext cx="305942" cy="538275"/>
            </a:xfrm>
            <a:custGeom>
              <a:avLst/>
              <a:gdLst/>
              <a:ahLst/>
              <a:cxnLst/>
              <a:rect l="l" t="t" r="r" b="b"/>
              <a:pathLst>
                <a:path w="266" h="468" extrusionOk="0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>
              <a:gsLst>
                <a:gs pos="0">
                  <a:srgbClr val="325A4C">
                    <a:alpha val="20000"/>
                  </a:srgbClr>
                </a:gs>
                <a:gs pos="20000">
                  <a:srgbClr val="325A4C">
                    <a:alpha val="20000"/>
                  </a:srgbClr>
                </a:gs>
                <a:gs pos="100000">
                  <a:srgbClr val="EFAF68">
                    <a:alpha val="20000"/>
                  </a:srgbClr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4" name="Google Shape;44;p33"/>
            <p:cNvSpPr/>
            <p:nvPr/>
          </p:nvSpPr>
          <p:spPr>
            <a:xfrm rot="1800000">
              <a:off x="5508097" y="1586019"/>
              <a:ext cx="315144" cy="538275"/>
            </a:xfrm>
            <a:custGeom>
              <a:avLst/>
              <a:gdLst/>
              <a:ahLst/>
              <a:cxnLst/>
              <a:rect l="l" t="t" r="r" b="b"/>
              <a:pathLst>
                <a:path w="274" h="468" extrusionOk="0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>
              <a:gsLst>
                <a:gs pos="0">
                  <a:srgbClr val="325A4C">
                    <a:alpha val="20000"/>
                  </a:srgbClr>
                </a:gs>
                <a:gs pos="20000">
                  <a:srgbClr val="325A4C">
                    <a:alpha val="20000"/>
                  </a:srgbClr>
                </a:gs>
                <a:gs pos="100000">
                  <a:srgbClr val="EFAF68">
                    <a:alpha val="20000"/>
                  </a:srgbClr>
                </a:gs>
              </a:gsLst>
              <a:lin ang="18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45" name="Google Shape;45;p33"/>
          <p:cNvSpPr txBox="1"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Play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33"/>
          <p:cNvSpPr/>
          <p:nvPr/>
        </p:nvSpPr>
        <p:spPr>
          <a:xfrm rot="-2700000">
            <a:off x="11209132" y="4448189"/>
            <a:ext cx="999200" cy="1262947"/>
          </a:xfrm>
          <a:custGeom>
            <a:avLst/>
            <a:gdLst/>
            <a:ahLst/>
            <a:cxnLst/>
            <a:rect l="l" t="t" r="r" b="b"/>
            <a:pathLst>
              <a:path w="999200" h="1262947" extrusionOk="0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0">
                <a:srgbClr val="325A4C"/>
              </a:gs>
              <a:gs pos="30000">
                <a:srgbClr val="325A4C"/>
              </a:gs>
              <a:gs pos="40000">
                <a:srgbClr val="48816E"/>
              </a:gs>
              <a:gs pos="60000">
                <a:srgbClr val="325A4C"/>
              </a:gs>
              <a:gs pos="100000">
                <a:schemeClr val="dk2"/>
              </a:gs>
            </a:gsLst>
            <a:lin ang="10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" name="Google Shape;51;p33"/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/>
            <a:ahLst/>
            <a:cxnLst/>
            <a:rect l="l" t="t" r="r" b="b"/>
            <a:pathLst>
              <a:path w="540000" h="978284" extrusionOk="0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rgbClr val="325A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4"/>
          <p:cNvSpPr/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54" name="Google Shape;54;p34"/>
          <p:cNvGrpSpPr/>
          <p:nvPr/>
        </p:nvGrpSpPr>
        <p:grpSpPr>
          <a:xfrm>
            <a:off x="233344" y="5384019"/>
            <a:ext cx="828357" cy="828357"/>
            <a:chOff x="2895711" y="1234487"/>
            <a:chExt cx="828357" cy="828357"/>
          </a:xfrm>
        </p:grpSpPr>
        <p:sp>
          <p:nvSpPr>
            <p:cNvPr id="55" name="Google Shape;55;p34"/>
            <p:cNvSpPr/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/>
              <a:ahLst/>
              <a:cxnLst/>
              <a:rect l="l" t="t" r="r" b="b"/>
              <a:pathLst>
                <a:path w="1080000" h="1262947" extrusionOk="0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0">
                  <a:srgbClr val="325A4C"/>
                </a:gs>
                <a:gs pos="30000">
                  <a:srgbClr val="325A4C"/>
                </a:gs>
                <a:gs pos="40000">
                  <a:srgbClr val="48816E"/>
                </a:gs>
                <a:gs pos="60000">
                  <a:srgbClr val="325A4C"/>
                </a:gs>
                <a:gs pos="100000">
                  <a:schemeClr val="dk2"/>
                </a:gs>
              </a:gsLst>
              <a:lin ang="6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6" name="Google Shape;56;p34"/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0">
                  <a:srgbClr val="2B4D41"/>
                </a:gs>
                <a:gs pos="50000">
                  <a:srgbClr val="2B4D41"/>
                </a:gs>
                <a:gs pos="100000">
                  <a:srgbClr val="325A4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57" name="Google Shape;57;p34"/>
          <p:cNvSpPr txBox="1"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body" idx="1"/>
          </p:nvPr>
        </p:nvSpPr>
        <p:spPr>
          <a:xfrm>
            <a:off x="550862" y="2097175"/>
            <a:ext cx="5435600" cy="399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body" idx="2"/>
          </p:nvPr>
        </p:nvSpPr>
        <p:spPr>
          <a:xfrm>
            <a:off x="6205538" y="2097175"/>
            <a:ext cx="5435600" cy="399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5"/>
          <p:cNvSpPr/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5" name="Google Shape;65;p35"/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dk2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35"/>
          <p:cNvSpPr txBox="1">
            <a:spLocks noGrp="1"/>
          </p:cNvSpPr>
          <p:nvPr>
            <p:ph type="body" idx="2"/>
          </p:nvPr>
        </p:nvSpPr>
        <p:spPr>
          <a:xfrm>
            <a:off x="550863" y="2577270"/>
            <a:ext cx="5429114" cy="351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body" idx="3"/>
          </p:nvPr>
        </p:nvSpPr>
        <p:spPr>
          <a:xfrm>
            <a:off x="6212024" y="1881275"/>
            <a:ext cx="5436392" cy="535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3175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 b="0" cap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4"/>
          </p:nvPr>
        </p:nvSpPr>
        <p:spPr>
          <a:xfrm>
            <a:off x="6212023" y="2577270"/>
            <a:ext cx="5436391" cy="351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36"/>
          <p:cNvSpPr/>
          <p:nvPr/>
        </p:nvSpPr>
        <p:spPr>
          <a:xfrm rot="8100000" flipH="1">
            <a:off x="-410727" y="3958416"/>
            <a:ext cx="3536330" cy="1853969"/>
          </a:xfrm>
          <a:custGeom>
            <a:avLst/>
            <a:gdLst/>
            <a:ahLst/>
            <a:cxnLst/>
            <a:rect l="l" t="t" r="r" b="b"/>
            <a:pathLst>
              <a:path w="3536330" h="1853969" extrusionOk="0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>
            <a:gsLst>
              <a:gs pos="0">
                <a:srgbClr val="325A4C"/>
              </a:gs>
              <a:gs pos="31000">
                <a:srgbClr val="325A4C"/>
              </a:gs>
              <a:gs pos="97000">
                <a:schemeClr val="dk2"/>
              </a:gs>
              <a:gs pos="100000">
                <a:schemeClr val="dk2"/>
              </a:gs>
            </a:gsLst>
            <a:lin ang="15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0" name="Google Shape;80;p36"/>
          <p:cNvSpPr/>
          <p:nvPr/>
        </p:nvSpPr>
        <p:spPr>
          <a:xfrm rot="8100000" flipH="1">
            <a:off x="-481151" y="3649708"/>
            <a:ext cx="3478701" cy="2164843"/>
          </a:xfrm>
          <a:custGeom>
            <a:avLst/>
            <a:gdLst/>
            <a:ahLst/>
            <a:cxnLst/>
            <a:rect l="l" t="t" r="r" b="b"/>
            <a:pathLst>
              <a:path w="3478701" h="2164843" extrusionOk="0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rgbClr val="7BB5A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1" name="Google Shape;81;p36"/>
          <p:cNvSpPr/>
          <p:nvPr/>
        </p:nvSpPr>
        <p:spPr>
          <a:xfrm rot="2700000" flipH="1">
            <a:off x="1512277" y="2840042"/>
            <a:ext cx="214196" cy="933178"/>
          </a:xfrm>
          <a:prstGeom prst="ellipse">
            <a:avLst/>
          </a:prstGeom>
          <a:solidFill>
            <a:srgbClr val="325A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2" name="Google Shape;82;p36"/>
          <p:cNvSpPr/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83" name="Google Shape;83;p36"/>
          <p:cNvGrpSpPr/>
          <p:nvPr/>
        </p:nvGrpSpPr>
        <p:grpSpPr>
          <a:xfrm>
            <a:off x="509106" y="1383159"/>
            <a:ext cx="897877" cy="934082"/>
            <a:chOff x="5129684" y="1232940"/>
            <a:chExt cx="897877" cy="934082"/>
          </a:xfrm>
        </p:grpSpPr>
        <p:sp>
          <p:nvSpPr>
            <p:cNvPr id="84" name="Google Shape;84;p36"/>
            <p:cNvSpPr/>
            <p:nvPr/>
          </p:nvSpPr>
          <p:spPr>
            <a:xfrm rot="1800000">
              <a:off x="5356930" y="1363788"/>
              <a:ext cx="621086" cy="364601"/>
            </a:xfrm>
            <a:custGeom>
              <a:avLst/>
              <a:gdLst/>
              <a:ahLst/>
              <a:cxnLst/>
              <a:rect l="l" t="t" r="r" b="b"/>
              <a:pathLst>
                <a:path w="540" h="317" extrusionOk="0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>
              <a:gsLst>
                <a:gs pos="0">
                  <a:srgbClr val="325A4C">
                    <a:alpha val="20000"/>
                  </a:srgbClr>
                </a:gs>
                <a:gs pos="20000">
                  <a:srgbClr val="325A4C">
                    <a:alpha val="20000"/>
                  </a:srgbClr>
                </a:gs>
                <a:gs pos="100000">
                  <a:srgbClr val="EFAF68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5" name="Google Shape;85;p36"/>
            <p:cNvSpPr/>
            <p:nvPr/>
          </p:nvSpPr>
          <p:spPr>
            <a:xfrm rot="1800000">
              <a:off x="5243759" y="1430747"/>
              <a:ext cx="305942" cy="538275"/>
            </a:xfrm>
            <a:custGeom>
              <a:avLst/>
              <a:gdLst/>
              <a:ahLst/>
              <a:cxnLst/>
              <a:rect l="l" t="t" r="r" b="b"/>
              <a:pathLst>
                <a:path w="266" h="468" extrusionOk="0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>
              <a:gsLst>
                <a:gs pos="0">
                  <a:srgbClr val="325A4C">
                    <a:alpha val="20000"/>
                  </a:srgbClr>
                </a:gs>
                <a:gs pos="20000">
                  <a:srgbClr val="325A4C">
                    <a:alpha val="20000"/>
                  </a:srgbClr>
                </a:gs>
                <a:gs pos="100000">
                  <a:srgbClr val="EFAF68">
                    <a:alpha val="20000"/>
                  </a:srgbClr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6" name="Google Shape;86;p36"/>
            <p:cNvSpPr/>
            <p:nvPr/>
          </p:nvSpPr>
          <p:spPr>
            <a:xfrm rot="1800000">
              <a:off x="5508097" y="1586019"/>
              <a:ext cx="315144" cy="538275"/>
            </a:xfrm>
            <a:custGeom>
              <a:avLst/>
              <a:gdLst/>
              <a:ahLst/>
              <a:cxnLst/>
              <a:rect l="l" t="t" r="r" b="b"/>
              <a:pathLst>
                <a:path w="274" h="468" extrusionOk="0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>
              <a:gsLst>
                <a:gs pos="0">
                  <a:srgbClr val="325A4C">
                    <a:alpha val="20000"/>
                  </a:srgbClr>
                </a:gs>
                <a:gs pos="20000">
                  <a:srgbClr val="325A4C">
                    <a:alpha val="20000"/>
                  </a:srgbClr>
                </a:gs>
                <a:gs pos="100000">
                  <a:srgbClr val="EFAF68">
                    <a:alpha val="20000"/>
                  </a:srgbClr>
                </a:gs>
              </a:gsLst>
              <a:lin ang="18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7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38"/>
          <p:cNvGrpSpPr/>
          <p:nvPr/>
        </p:nvGrpSpPr>
        <p:grpSpPr>
          <a:xfrm>
            <a:off x="4752748" y="4823504"/>
            <a:ext cx="1656714" cy="1656714"/>
            <a:chOff x="2481534" y="2139594"/>
            <a:chExt cx="1656714" cy="1656714"/>
          </a:xfrm>
        </p:grpSpPr>
        <p:sp>
          <p:nvSpPr>
            <p:cNvPr id="93" name="Google Shape;93;p38"/>
            <p:cNvSpPr/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/>
              <a:ahLst/>
              <a:cxnLst/>
              <a:rect l="l" t="t" r="r" b="b"/>
              <a:pathLst>
                <a:path w="1080000" h="1262947" extrusionOk="0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0">
                  <a:srgbClr val="325A4C"/>
                </a:gs>
                <a:gs pos="30000">
                  <a:srgbClr val="325A4C"/>
                </a:gs>
                <a:gs pos="40000">
                  <a:srgbClr val="48816E"/>
                </a:gs>
                <a:gs pos="60000">
                  <a:srgbClr val="325A4C"/>
                </a:gs>
                <a:gs pos="100000">
                  <a:schemeClr val="dk2"/>
                </a:gs>
              </a:gsLst>
              <a:lin ang="6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4" name="Google Shape;94;p38"/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0">
                  <a:srgbClr val="2B4D41"/>
                </a:gs>
                <a:gs pos="50000">
                  <a:srgbClr val="2B4D41"/>
                </a:gs>
                <a:gs pos="100000">
                  <a:srgbClr val="325A4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95" name="Google Shape;95;p38"/>
          <p:cNvSpPr txBox="1"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8"/>
          <p:cNvSpPr txBox="1">
            <a:spLocks noGrp="1"/>
          </p:cNvSpPr>
          <p:nvPr>
            <p:ph type="body" idx="1"/>
          </p:nvPr>
        </p:nvSpPr>
        <p:spPr>
          <a:xfrm>
            <a:off x="4295775" y="1750060"/>
            <a:ext cx="7345362" cy="434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5pPr>
            <a:lvl6pPr marL="2743200" lvl="5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7" name="Google Shape;97;p38"/>
          <p:cNvSpPr txBox="1">
            <a:spLocks noGrp="1"/>
          </p:cNvSpPr>
          <p:nvPr>
            <p:ph type="body" idx="2"/>
          </p:nvPr>
        </p:nvSpPr>
        <p:spPr>
          <a:xfrm>
            <a:off x="550863" y="1750060"/>
            <a:ext cx="3565525" cy="434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8" name="Google Shape;98;p38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8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8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39"/>
          <p:cNvGrpSpPr/>
          <p:nvPr/>
        </p:nvGrpSpPr>
        <p:grpSpPr>
          <a:xfrm>
            <a:off x="220889" y="4984670"/>
            <a:ext cx="897877" cy="934082"/>
            <a:chOff x="5129684" y="1232940"/>
            <a:chExt cx="897877" cy="934082"/>
          </a:xfrm>
        </p:grpSpPr>
        <p:sp>
          <p:nvSpPr>
            <p:cNvPr id="103" name="Google Shape;103;p39"/>
            <p:cNvSpPr/>
            <p:nvPr/>
          </p:nvSpPr>
          <p:spPr>
            <a:xfrm rot="1800000">
              <a:off x="5356930" y="1363788"/>
              <a:ext cx="621086" cy="364601"/>
            </a:xfrm>
            <a:custGeom>
              <a:avLst/>
              <a:gdLst/>
              <a:ahLst/>
              <a:cxnLst/>
              <a:rect l="l" t="t" r="r" b="b"/>
              <a:pathLst>
                <a:path w="540" h="317" extrusionOk="0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>
              <a:gsLst>
                <a:gs pos="0">
                  <a:srgbClr val="325A4C">
                    <a:alpha val="20000"/>
                  </a:srgbClr>
                </a:gs>
                <a:gs pos="20000">
                  <a:srgbClr val="325A4C">
                    <a:alpha val="20000"/>
                  </a:srgbClr>
                </a:gs>
                <a:gs pos="100000">
                  <a:srgbClr val="EFAF68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4" name="Google Shape;104;p39"/>
            <p:cNvSpPr/>
            <p:nvPr/>
          </p:nvSpPr>
          <p:spPr>
            <a:xfrm rot="1800000">
              <a:off x="5243759" y="1430747"/>
              <a:ext cx="305942" cy="538275"/>
            </a:xfrm>
            <a:custGeom>
              <a:avLst/>
              <a:gdLst/>
              <a:ahLst/>
              <a:cxnLst/>
              <a:rect l="l" t="t" r="r" b="b"/>
              <a:pathLst>
                <a:path w="266" h="468" extrusionOk="0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>
              <a:gsLst>
                <a:gs pos="0">
                  <a:srgbClr val="325A4C">
                    <a:alpha val="20000"/>
                  </a:srgbClr>
                </a:gs>
                <a:gs pos="20000">
                  <a:srgbClr val="325A4C">
                    <a:alpha val="20000"/>
                  </a:srgbClr>
                </a:gs>
                <a:gs pos="100000">
                  <a:srgbClr val="EFAF68">
                    <a:alpha val="20000"/>
                  </a:srgbClr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5" name="Google Shape;105;p39"/>
            <p:cNvSpPr/>
            <p:nvPr/>
          </p:nvSpPr>
          <p:spPr>
            <a:xfrm rot="1800000">
              <a:off x="5508097" y="1586019"/>
              <a:ext cx="315144" cy="538275"/>
            </a:xfrm>
            <a:custGeom>
              <a:avLst/>
              <a:gdLst/>
              <a:ahLst/>
              <a:cxnLst/>
              <a:rect l="l" t="t" r="r" b="b"/>
              <a:pathLst>
                <a:path w="274" h="468" extrusionOk="0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>
              <a:gsLst>
                <a:gs pos="0">
                  <a:srgbClr val="325A4C">
                    <a:alpha val="20000"/>
                  </a:srgbClr>
                </a:gs>
                <a:gs pos="20000">
                  <a:srgbClr val="325A4C">
                    <a:alpha val="20000"/>
                  </a:srgbClr>
                </a:gs>
                <a:gs pos="100000">
                  <a:srgbClr val="EFAF68">
                    <a:alpha val="20000"/>
                  </a:srgbClr>
                </a:gs>
              </a:gsLst>
              <a:lin ang="18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106" name="Google Shape;106;p39"/>
          <p:cNvSpPr txBox="1"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9"/>
          <p:cNvSpPr>
            <a:spLocks noGrp="1"/>
          </p:cNvSpPr>
          <p:nvPr>
            <p:ph type="pic" idx="2"/>
          </p:nvPr>
        </p:nvSpPr>
        <p:spPr>
          <a:xfrm>
            <a:off x="5267324" y="575409"/>
            <a:ext cx="6373813" cy="573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8" name="Google Shape;108;p39"/>
          <p:cNvSpPr txBox="1">
            <a:spLocks noGrp="1"/>
          </p:cNvSpPr>
          <p:nvPr>
            <p:ph type="body" idx="1"/>
          </p:nvPr>
        </p:nvSpPr>
        <p:spPr>
          <a:xfrm>
            <a:off x="550863" y="1776195"/>
            <a:ext cx="4500562" cy="453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9" name="Google Shape;109;p39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9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9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1BA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  <a:defRPr sz="4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81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30" name="Google Shape;130;p1"/>
          <p:cNvPicPr preferRelativeResize="0"/>
          <p:nvPr/>
        </p:nvPicPr>
        <p:blipFill rotWithShape="1">
          <a:blip r:embed="rId3">
            <a:alphaModFix/>
          </a:blip>
          <a:srcRect t="31817" r="9091"/>
          <a:stretch/>
        </p:blipFill>
        <p:spPr>
          <a:xfrm>
            <a:off x="20" y="1"/>
            <a:ext cx="1219198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1" name="Google Shape;131;p1"/>
          <p:cNvSpPr/>
          <p:nvPr/>
        </p:nvSpPr>
        <p:spPr>
          <a:xfrm>
            <a:off x="0" y="5773729"/>
            <a:ext cx="12192000" cy="1084271"/>
          </a:xfrm>
          <a:prstGeom prst="rect">
            <a:avLst/>
          </a:prstGeom>
          <a:gradFill>
            <a:gsLst>
              <a:gs pos="0">
                <a:srgbClr val="244137">
                  <a:alpha val="0"/>
                </a:srgbClr>
              </a:gs>
              <a:gs pos="28000">
                <a:srgbClr val="244137">
                  <a:alpha val="0"/>
                </a:srgbClr>
              </a:gs>
              <a:gs pos="90000">
                <a:srgbClr val="244137">
                  <a:alpha val="60000"/>
                </a:srgbClr>
              </a:gs>
              <a:gs pos="100000">
                <a:srgbClr val="244137">
                  <a:alpha val="6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2" name="Google Shape;132;p1"/>
          <p:cNvSpPr/>
          <p:nvPr/>
        </p:nvSpPr>
        <p:spPr>
          <a:xfrm rot="10800000">
            <a:off x="0" y="-3"/>
            <a:ext cx="9000000" cy="6857998"/>
          </a:xfrm>
          <a:prstGeom prst="rect">
            <a:avLst/>
          </a:prstGeom>
          <a:gradFill>
            <a:gsLst>
              <a:gs pos="0">
                <a:srgbClr val="244137">
                  <a:alpha val="0"/>
                </a:srgbClr>
              </a:gs>
              <a:gs pos="50000">
                <a:srgbClr val="244137">
                  <a:alpha val="60000"/>
                </a:srgbClr>
              </a:gs>
              <a:gs pos="100000">
                <a:srgbClr val="244137">
                  <a:alpha val="6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3" name="Google Shape;133;p1"/>
          <p:cNvSpPr txBox="1"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Play"/>
              <a:buNone/>
            </a:pPr>
            <a:r>
              <a:rPr lang="en-US"/>
              <a:t>School Reopening Plan </a:t>
            </a:r>
            <a:endParaRPr/>
          </a:p>
        </p:txBody>
      </p:sp>
      <p:sp>
        <p:nvSpPr>
          <p:cNvPr id="134" name="Google Shape;134;p1"/>
          <p:cNvSpPr txBox="1">
            <a:spLocks noGrp="1"/>
          </p:cNvSpPr>
          <p:nvPr>
            <p:ph type="subTitle" idx="1"/>
          </p:nvPr>
        </p:nvSpPr>
        <p:spPr>
          <a:xfrm>
            <a:off x="252914" y="3827610"/>
            <a:ext cx="3913258" cy="108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b="1">
                <a:solidFill>
                  <a:schemeClr val="lt1"/>
                </a:solidFill>
              </a:rPr>
              <a:t>St. Bartholomew School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b="1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August</a:t>
            </a:r>
            <a:r>
              <a:rPr lang="en-US" b="1">
                <a:solidFill>
                  <a:schemeClr val="lt1"/>
                </a:solidFill>
              </a:rPr>
              <a:t> 2020</a:t>
            </a:r>
            <a:endParaRPr/>
          </a:p>
        </p:txBody>
      </p:sp>
      <p:pic>
        <p:nvPicPr>
          <p:cNvPr id="135" name="Google Shape;13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5166" y="4986436"/>
            <a:ext cx="1721384" cy="1721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" name="Google Shape;297;p10"/>
          <p:cNvGraphicFramePr/>
          <p:nvPr/>
        </p:nvGraphicFramePr>
        <p:xfrm>
          <a:off x="550863" y="304800"/>
          <a:ext cx="11063287" cy="6188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4" name="Google Shape;304;p11"/>
          <p:cNvSpPr txBox="1">
            <a:spLocks noGrp="1"/>
          </p:cNvSpPr>
          <p:nvPr>
            <p:ph type="title"/>
          </p:nvPr>
        </p:nvSpPr>
        <p:spPr>
          <a:xfrm>
            <a:off x="482384" y="683481"/>
            <a:ext cx="4535487" cy="3826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Play"/>
              <a:buNone/>
            </a:pPr>
            <a:r>
              <a:rPr lang="en-US" sz="6400"/>
              <a:t>HEALTH AND SAFETY</a:t>
            </a:r>
            <a:endParaRPr/>
          </a:p>
        </p:txBody>
      </p:sp>
      <p:grpSp>
        <p:nvGrpSpPr>
          <p:cNvPr id="305" name="Google Shape;305;p11"/>
          <p:cNvGrpSpPr/>
          <p:nvPr/>
        </p:nvGrpSpPr>
        <p:grpSpPr>
          <a:xfrm>
            <a:off x="988772" y="525219"/>
            <a:ext cx="828357" cy="828357"/>
            <a:chOff x="7925363" y="1164260"/>
            <a:chExt cx="828357" cy="828357"/>
          </a:xfrm>
        </p:grpSpPr>
        <p:sp>
          <p:nvSpPr>
            <p:cNvPr id="306" name="Google Shape;306;p11"/>
            <p:cNvSpPr/>
            <p:nvPr/>
          </p:nvSpPr>
          <p:spPr>
            <a:xfrm rot="-2700000">
              <a:off x="8069541" y="1262702"/>
              <a:ext cx="540000" cy="631474"/>
            </a:xfrm>
            <a:custGeom>
              <a:avLst/>
              <a:gdLst/>
              <a:ahLst/>
              <a:cxnLst/>
              <a:rect l="l" t="t" r="r" b="b"/>
              <a:pathLst>
                <a:path w="1080000" h="1262947" extrusionOk="0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0">
                  <a:srgbClr val="325A4C"/>
                </a:gs>
                <a:gs pos="30000">
                  <a:srgbClr val="325A4C"/>
                </a:gs>
                <a:gs pos="40000">
                  <a:srgbClr val="48816E"/>
                </a:gs>
                <a:gs pos="60000">
                  <a:srgbClr val="325A4C"/>
                </a:gs>
                <a:gs pos="100000">
                  <a:schemeClr val="dk2"/>
                </a:gs>
              </a:gsLst>
              <a:lin ang="10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7" name="Google Shape;307;p11"/>
            <p:cNvSpPr/>
            <p:nvPr/>
          </p:nvSpPr>
          <p:spPr>
            <a:xfrm rot="2700000">
              <a:off x="8332341" y="1436239"/>
              <a:ext cx="270000" cy="540000"/>
            </a:xfrm>
            <a:prstGeom prst="ellipse">
              <a:avLst/>
            </a:prstGeom>
            <a:solidFill>
              <a:srgbClr val="325A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482384" y="4977175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9" name="Google Shape;309;p11"/>
          <p:cNvSpPr/>
          <p:nvPr/>
        </p:nvSpPr>
        <p:spPr>
          <a:xfrm rot="-2700000">
            <a:off x="3261346" y="5733597"/>
            <a:ext cx="1758388" cy="926985"/>
          </a:xfrm>
          <a:custGeom>
            <a:avLst/>
            <a:gdLst/>
            <a:ahLst/>
            <a:cxnLst/>
            <a:rect l="l" t="t" r="r" b="b"/>
            <a:pathLst>
              <a:path w="1758388" h="926985" extrusionOk="0">
                <a:moveTo>
                  <a:pt x="1486881" y="271508"/>
                </a:moveTo>
                <a:cubicBezTo>
                  <a:pt x="1654632" y="439259"/>
                  <a:pt x="1758388" y="671005"/>
                  <a:pt x="1758388" y="926985"/>
                </a:cubicBezTo>
                <a:lnTo>
                  <a:pt x="1294895" y="926985"/>
                </a:lnTo>
                <a:cubicBezTo>
                  <a:pt x="1294895" y="671005"/>
                  <a:pt x="1087383" y="463493"/>
                  <a:pt x="831404" y="463493"/>
                </a:cubicBezTo>
                <a:cubicBezTo>
                  <a:pt x="607421" y="463493"/>
                  <a:pt x="420547" y="622370"/>
                  <a:pt x="377328" y="833575"/>
                </a:cubicBezTo>
                <a:lnTo>
                  <a:pt x="371585" y="890552"/>
                </a:lnTo>
                <a:lnTo>
                  <a:pt x="0" y="518968"/>
                </a:lnTo>
                <a:lnTo>
                  <a:pt x="16301" y="485129"/>
                </a:lnTo>
                <a:cubicBezTo>
                  <a:pt x="173276" y="196165"/>
                  <a:pt x="479432" y="0"/>
                  <a:pt x="831403" y="0"/>
                </a:cubicBezTo>
                <a:cubicBezTo>
                  <a:pt x="1087383" y="0"/>
                  <a:pt x="1319129" y="103757"/>
                  <a:pt x="1486881" y="2715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0" name="Google Shape;310;p11"/>
          <p:cNvSpPr/>
          <p:nvPr/>
        </p:nvSpPr>
        <p:spPr>
          <a:xfrm rot="-2700000">
            <a:off x="3353363" y="5725768"/>
            <a:ext cx="1728640" cy="1042921"/>
          </a:xfrm>
          <a:custGeom>
            <a:avLst/>
            <a:gdLst/>
            <a:ahLst/>
            <a:cxnLst/>
            <a:rect l="l" t="t" r="r" b="b"/>
            <a:pathLst>
              <a:path w="1728640" h="1042921" extrusionOk="0">
                <a:moveTo>
                  <a:pt x="1391304" y="238153"/>
                </a:moveTo>
                <a:cubicBezTo>
                  <a:pt x="1597323" y="429440"/>
                  <a:pt x="1728640" y="718927"/>
                  <a:pt x="1728640" y="1042921"/>
                </a:cubicBezTo>
                <a:lnTo>
                  <a:pt x="1265147" y="1042921"/>
                </a:lnTo>
                <a:cubicBezTo>
                  <a:pt x="1265147" y="754926"/>
                  <a:pt x="1057635" y="521461"/>
                  <a:pt x="801655" y="521461"/>
                </a:cubicBezTo>
                <a:cubicBezTo>
                  <a:pt x="609671" y="521461"/>
                  <a:pt x="444949" y="652785"/>
                  <a:pt x="374587" y="839945"/>
                </a:cubicBezTo>
                <a:lnTo>
                  <a:pt x="362576" y="883477"/>
                </a:lnTo>
                <a:lnTo>
                  <a:pt x="0" y="520901"/>
                </a:lnTo>
                <a:lnTo>
                  <a:pt x="32986" y="459814"/>
                </a:lnTo>
                <a:cubicBezTo>
                  <a:pt x="199571" y="182395"/>
                  <a:pt x="481681" y="0"/>
                  <a:pt x="801656" y="0"/>
                </a:cubicBezTo>
                <a:cubicBezTo>
                  <a:pt x="1025638" y="0"/>
                  <a:pt x="1231066" y="89374"/>
                  <a:pt x="1391304" y="238153"/>
                </a:cubicBezTo>
                <a:close/>
              </a:path>
            </a:pathLst>
          </a:custGeom>
          <a:solidFill>
            <a:srgbClr val="7BB5A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1" name="Google Shape;311;p11"/>
          <p:cNvSpPr/>
          <p:nvPr/>
        </p:nvSpPr>
        <p:spPr>
          <a:xfrm rot="2700000">
            <a:off x="4872920" y="5836283"/>
            <a:ext cx="107098" cy="46658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312" name="Google Shape;312;p11"/>
          <p:cNvGrpSpPr/>
          <p:nvPr/>
        </p:nvGrpSpPr>
        <p:grpSpPr>
          <a:xfrm>
            <a:off x="5267356" y="1073278"/>
            <a:ext cx="6373751" cy="4946130"/>
            <a:chOff x="31" y="524003"/>
            <a:chExt cx="6373751" cy="4946130"/>
          </a:xfrm>
        </p:grpSpPr>
        <p:sp>
          <p:nvSpPr>
            <p:cNvPr id="313" name="Google Shape;313;p11"/>
            <p:cNvSpPr/>
            <p:nvPr/>
          </p:nvSpPr>
          <p:spPr>
            <a:xfrm>
              <a:off x="31" y="524003"/>
              <a:ext cx="2978388" cy="460800"/>
            </a:xfrm>
            <a:prstGeom prst="rect">
              <a:avLst/>
            </a:prstGeom>
            <a:solidFill>
              <a:srgbClr val="E63B27"/>
            </a:solidFill>
            <a:ln w="12700" cap="flat" cmpd="sng">
              <a:solidFill>
                <a:srgbClr val="E63B2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1"/>
            <p:cNvSpPr txBox="1"/>
            <p:nvPr/>
          </p:nvSpPr>
          <p:spPr>
            <a:xfrm>
              <a:off x="31" y="524003"/>
              <a:ext cx="2978388" cy="4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65000" rIns="113775" bIns="65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Gill Sans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CLASSES</a:t>
              </a: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31" y="984803"/>
              <a:ext cx="2978388" cy="4485330"/>
            </a:xfrm>
            <a:prstGeom prst="rect">
              <a:avLst/>
            </a:prstGeom>
            <a:solidFill>
              <a:srgbClr val="F6CDCB">
                <a:alpha val="89803"/>
              </a:srgbClr>
            </a:solidFill>
            <a:ln w="12700" cap="flat" cmpd="sng">
              <a:solidFill>
                <a:srgbClr val="F6CDCB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1"/>
            <p:cNvSpPr txBox="1"/>
            <p:nvPr/>
          </p:nvSpPr>
          <p:spPr>
            <a:xfrm>
              <a:off x="31" y="984803"/>
              <a:ext cx="2978388" cy="4485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113775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1600"/>
                <a:buFont typeface="Gill Sans"/>
                <a:buChar char="•"/>
              </a:pPr>
              <a:r>
                <a:rPr lang="en-US" sz="16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Students will always remain in grade level cohorts or grouped by homerooms and will not intermingle. 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SzPts val="1600"/>
                <a:buFont typeface="Gill Sans"/>
                <a:buChar char="•"/>
              </a:pPr>
              <a:r>
                <a:rPr lang="en-US" sz="16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Classrooms have been decluttered and all non-essentials removed.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SzPts val="1600"/>
                <a:buFont typeface="Gill Sans"/>
                <a:buChar char="•"/>
              </a:pPr>
              <a:r>
                <a:rPr lang="en-US" sz="16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All desks have been placed 4 to 6 feet apart and arranged in rows; following the established guidelines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SzPts val="1600"/>
                <a:buFont typeface="Gill Sans"/>
                <a:buChar char="•"/>
              </a:pPr>
              <a:r>
                <a:rPr lang="en-US" sz="16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Students </a:t>
              </a:r>
              <a:r>
                <a:rPr lang="en-US" sz="1600" b="1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will not </a:t>
              </a:r>
              <a:r>
                <a:rPr lang="en-US" sz="16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share supplies. Students will use their own school supplies.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SzPts val="1600"/>
                <a:buFont typeface="Gill Sans"/>
                <a:buChar char="•"/>
              </a:pPr>
              <a:r>
                <a:rPr lang="en-US" sz="16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Teachers will move from class to class. Students remain in cohorts</a:t>
              </a:r>
              <a:endParaRPr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3395394" y="524003"/>
              <a:ext cx="2978388" cy="460800"/>
            </a:xfrm>
            <a:prstGeom prst="rect">
              <a:avLst/>
            </a:prstGeom>
            <a:solidFill>
              <a:srgbClr val="AAA320"/>
            </a:solidFill>
            <a:ln w="12700" cap="flat" cmpd="sng">
              <a:solidFill>
                <a:srgbClr val="AAA32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1"/>
            <p:cNvSpPr txBox="1"/>
            <p:nvPr/>
          </p:nvSpPr>
          <p:spPr>
            <a:xfrm>
              <a:off x="3395394" y="524003"/>
              <a:ext cx="2978388" cy="4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65000" rIns="113775" bIns="65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Gill Sans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HEALTH</a:t>
              </a:r>
              <a:endParaRPr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3395394" y="984803"/>
              <a:ext cx="2978388" cy="4485330"/>
            </a:xfrm>
            <a:prstGeom prst="rect">
              <a:avLst/>
            </a:prstGeom>
            <a:solidFill>
              <a:srgbClr val="E2DFCA">
                <a:alpha val="89803"/>
              </a:srgbClr>
            </a:solidFill>
            <a:ln w="12700" cap="flat" cmpd="sng">
              <a:solidFill>
                <a:srgbClr val="E2DFC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1"/>
            <p:cNvSpPr txBox="1"/>
            <p:nvPr/>
          </p:nvSpPr>
          <p:spPr>
            <a:xfrm>
              <a:off x="3395394" y="984803"/>
              <a:ext cx="2978388" cy="4485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113775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1600"/>
                <a:buFont typeface="Gill Sans"/>
                <a:buChar char="•"/>
              </a:pPr>
              <a:r>
                <a:rPr lang="en-US" sz="1600" b="1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Temperature and Wellness Checks </a:t>
              </a:r>
              <a:r>
                <a:rPr lang="en-US" sz="16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for all students will occur at school.  A student with a temperature of 100.0 degrees will be sent home. 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SzPts val="1600"/>
                <a:buFont typeface="Gill Sans"/>
                <a:buChar char="•"/>
              </a:pPr>
              <a:r>
                <a:rPr lang="en-US" sz="16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All students, staff, and visitors above the age of 2 </a:t>
              </a:r>
              <a:r>
                <a:rPr lang="en-US" sz="1600" b="1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must wear a facemask/gaiters (no face shields)</a:t>
              </a:r>
              <a:endParaRPr sz="1600" b="0" i="0" u="none" strike="noStrike" cap="none"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SzPts val="1600"/>
                <a:buFont typeface="Gill Sans"/>
                <a:buChar char="•"/>
              </a:pPr>
              <a:r>
                <a:rPr lang="en-US" sz="16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During lunch or recess, mask must be placed in brown bags.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SzPts val="1600"/>
                <a:buFont typeface="Gill Sans"/>
                <a:buChar char="•"/>
              </a:pPr>
              <a:r>
                <a:rPr lang="en-US" sz="16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All students must </a:t>
              </a:r>
              <a:r>
                <a:rPr lang="en-US" sz="1600" b="1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wash hands and/or use hand sanitizer </a:t>
              </a:r>
              <a:r>
                <a:rPr lang="en-US" sz="16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upon entering the classrooms.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SzPts val="1600"/>
                <a:buFont typeface="Gill Sans"/>
                <a:buChar char="•"/>
              </a:pPr>
              <a:r>
                <a:rPr lang="en-US" sz="1600" b="1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Isolations rooms </a:t>
              </a:r>
              <a:r>
                <a:rPr lang="en-US" sz="16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have been identified in both buildings. 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SzPts val="1600"/>
                <a:buFont typeface="Gill Sans"/>
                <a:buChar char="•"/>
              </a:pPr>
              <a:r>
                <a:rPr lang="en-US" sz="16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Lockers will not be shared. At this time only selected classes will have access to lockers. </a:t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7" name="Google Shape;327;p12"/>
          <p:cNvSpPr txBox="1">
            <a:spLocks noGrp="1"/>
          </p:cNvSpPr>
          <p:nvPr>
            <p:ph type="title"/>
          </p:nvPr>
        </p:nvSpPr>
        <p:spPr>
          <a:xfrm>
            <a:off x="550862" y="580363"/>
            <a:ext cx="5437188" cy="133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en-US"/>
              <a:t>Technology Plan </a:t>
            </a:r>
            <a:endParaRPr/>
          </a:p>
        </p:txBody>
      </p:sp>
      <p:grpSp>
        <p:nvGrpSpPr>
          <p:cNvPr id="328" name="Google Shape;328;p12"/>
          <p:cNvGrpSpPr/>
          <p:nvPr/>
        </p:nvGrpSpPr>
        <p:grpSpPr>
          <a:xfrm>
            <a:off x="826896" y="1851938"/>
            <a:ext cx="897877" cy="934082"/>
            <a:chOff x="5129684" y="1232940"/>
            <a:chExt cx="897877" cy="934082"/>
          </a:xfrm>
        </p:grpSpPr>
        <p:sp>
          <p:nvSpPr>
            <p:cNvPr id="329" name="Google Shape;329;p12"/>
            <p:cNvSpPr/>
            <p:nvPr/>
          </p:nvSpPr>
          <p:spPr>
            <a:xfrm rot="1800000">
              <a:off x="5356930" y="1363788"/>
              <a:ext cx="621086" cy="364601"/>
            </a:xfrm>
            <a:custGeom>
              <a:avLst/>
              <a:gdLst/>
              <a:ahLst/>
              <a:cxnLst/>
              <a:rect l="l" t="t" r="r" b="b"/>
              <a:pathLst>
                <a:path w="540" h="317" extrusionOk="0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>
              <a:gsLst>
                <a:gs pos="0">
                  <a:srgbClr val="325A4C">
                    <a:alpha val="20000"/>
                  </a:srgbClr>
                </a:gs>
                <a:gs pos="20000">
                  <a:srgbClr val="325A4C">
                    <a:alpha val="20000"/>
                  </a:srgbClr>
                </a:gs>
                <a:gs pos="100000">
                  <a:srgbClr val="EFAF68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0" name="Google Shape;330;p12"/>
            <p:cNvSpPr/>
            <p:nvPr/>
          </p:nvSpPr>
          <p:spPr>
            <a:xfrm rot="1800000">
              <a:off x="5243759" y="1430747"/>
              <a:ext cx="305942" cy="538275"/>
            </a:xfrm>
            <a:custGeom>
              <a:avLst/>
              <a:gdLst/>
              <a:ahLst/>
              <a:cxnLst/>
              <a:rect l="l" t="t" r="r" b="b"/>
              <a:pathLst>
                <a:path w="266" h="468" extrusionOk="0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>
              <a:gsLst>
                <a:gs pos="0">
                  <a:srgbClr val="325A4C">
                    <a:alpha val="20000"/>
                  </a:srgbClr>
                </a:gs>
                <a:gs pos="20000">
                  <a:srgbClr val="325A4C">
                    <a:alpha val="20000"/>
                  </a:srgbClr>
                </a:gs>
                <a:gs pos="100000">
                  <a:srgbClr val="EFAF68">
                    <a:alpha val="20000"/>
                  </a:srgbClr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1" name="Google Shape;331;p12"/>
            <p:cNvSpPr/>
            <p:nvPr/>
          </p:nvSpPr>
          <p:spPr>
            <a:xfrm rot="1800000">
              <a:off x="5508097" y="1586019"/>
              <a:ext cx="315144" cy="538275"/>
            </a:xfrm>
            <a:custGeom>
              <a:avLst/>
              <a:gdLst/>
              <a:ahLst/>
              <a:cxnLst/>
              <a:rect l="l" t="t" r="r" b="b"/>
              <a:pathLst>
                <a:path w="274" h="468" extrusionOk="0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>
              <a:gsLst>
                <a:gs pos="0">
                  <a:srgbClr val="325A4C">
                    <a:alpha val="20000"/>
                  </a:srgbClr>
                </a:gs>
                <a:gs pos="20000">
                  <a:srgbClr val="325A4C">
                    <a:alpha val="20000"/>
                  </a:srgbClr>
                </a:gs>
                <a:gs pos="100000">
                  <a:srgbClr val="EFAF68">
                    <a:alpha val="20000"/>
                  </a:srgbClr>
                </a:gs>
              </a:gsLst>
              <a:lin ang="18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pic>
        <p:nvPicPr>
          <p:cNvPr id="332" name="Google Shape;332;p12" descr="A screen shot of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5247" y="2530474"/>
            <a:ext cx="3864969" cy="3779838"/>
          </a:xfrm>
          <a:custGeom>
            <a:avLst/>
            <a:gdLst/>
            <a:ahLst/>
            <a:cxnLst/>
            <a:rect l="l" t="t" r="r" b="b"/>
            <a:pathLst>
              <a:path w="5773738" h="3779838" extrusionOk="0">
                <a:moveTo>
                  <a:pt x="0" y="0"/>
                </a:moveTo>
                <a:lnTo>
                  <a:pt x="5773738" y="0"/>
                </a:lnTo>
                <a:lnTo>
                  <a:pt x="5773738" y="3779838"/>
                </a:lnTo>
                <a:lnTo>
                  <a:pt x="0" y="377983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33" name="Google Shape;333;p12"/>
          <p:cNvSpPr txBox="1">
            <a:spLocks noGrp="1"/>
          </p:cNvSpPr>
          <p:nvPr>
            <p:ph type="body" idx="1"/>
          </p:nvPr>
        </p:nvSpPr>
        <p:spPr>
          <a:xfrm>
            <a:off x="7140575" y="1520825"/>
            <a:ext cx="4500562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 b="1" i="1"/>
              <a:t>Google Classroom </a:t>
            </a:r>
            <a:r>
              <a:rPr lang="en-US" sz="1700"/>
              <a:t>will  be the learning platform used in grades K-8</a:t>
            </a:r>
            <a:r>
              <a:rPr lang="en-US" sz="1700" baseline="30000"/>
              <a:t>th</a:t>
            </a:r>
            <a:r>
              <a:rPr lang="en-US" sz="1700"/>
              <a:t> and </a:t>
            </a:r>
            <a:r>
              <a:rPr lang="en-US" sz="1700" b="1"/>
              <a:t>SeeSaw</a:t>
            </a:r>
            <a:r>
              <a:rPr lang="en-US" sz="1700"/>
              <a:t> in grades PreK and Kg.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 b="1"/>
              <a:t>Google Meets </a:t>
            </a:r>
            <a:r>
              <a:rPr lang="en-US" sz="1700"/>
              <a:t>will be the video conferencing tool used during periods of virtual learning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All students will be assigned a </a:t>
            </a:r>
            <a:r>
              <a:rPr lang="en-US" sz="1700" b="1"/>
              <a:t>St. Bart’s email </a:t>
            </a:r>
            <a:r>
              <a:rPr lang="en-US" sz="1700"/>
              <a:t>account for accessing Google Classroom and Google Meets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 b="1"/>
              <a:t>One to one Chromebooks</a:t>
            </a:r>
            <a:r>
              <a:rPr lang="en-US" sz="1700"/>
              <a:t> will be available for all students in grades 3rs-8</a:t>
            </a:r>
            <a:r>
              <a:rPr lang="en-US" sz="1700" baseline="30000"/>
              <a:t>th</a:t>
            </a:r>
            <a:r>
              <a:rPr lang="en-US" sz="1700"/>
              <a:t>.  We will be seeking additional funding/fundraising to provide one-to-one Chromebooks to K-2.  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 All teaching staff will receive </a:t>
            </a:r>
            <a:r>
              <a:rPr lang="en-US" sz="1700" b="1"/>
              <a:t>training </a:t>
            </a:r>
            <a:r>
              <a:rPr lang="en-US" sz="1700"/>
              <a:t>in the learning platforms and video conferencing tools.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3"/>
          <p:cNvSpPr/>
          <p:nvPr/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 extrusionOk="0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0">
                <a:srgbClr val="325A4C"/>
              </a:gs>
              <a:gs pos="30000">
                <a:srgbClr val="325A4C"/>
              </a:gs>
              <a:gs pos="40000">
                <a:srgbClr val="48816E"/>
              </a:gs>
              <a:gs pos="60000">
                <a:srgbClr val="325A4C"/>
              </a:gs>
              <a:gs pos="100000">
                <a:schemeClr val="dk2"/>
              </a:gs>
            </a:gsLst>
            <a:lin ang="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0" name="Google Shape;340;p13"/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0">
                <a:srgbClr val="2B4D41"/>
              </a:gs>
              <a:gs pos="50000">
                <a:srgbClr val="2B4D41"/>
              </a:gs>
              <a:gs pos="100000">
                <a:srgbClr val="325A4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1" name="Google Shape;341;p13"/>
          <p:cNvSpPr/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342" name="Google Shape;342;p13"/>
          <p:cNvGrpSpPr/>
          <p:nvPr/>
        </p:nvGrpSpPr>
        <p:grpSpPr>
          <a:xfrm>
            <a:off x="1292493" y="4299807"/>
            <a:ext cx="2083885" cy="2083885"/>
            <a:chOff x="4842143" y="3556857"/>
            <a:chExt cx="2083885" cy="2083885"/>
          </a:xfrm>
        </p:grpSpPr>
        <p:sp>
          <p:nvSpPr>
            <p:cNvPr id="343" name="Google Shape;343;p13"/>
            <p:cNvSpPr/>
            <p:nvPr/>
          </p:nvSpPr>
          <p:spPr>
            <a:xfrm rot="8100000" flipH="1">
              <a:off x="5005634" y="4191206"/>
              <a:ext cx="1853969" cy="926985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44" name="Google Shape;344;p13"/>
            <p:cNvSpPr/>
            <p:nvPr/>
          </p:nvSpPr>
          <p:spPr>
            <a:xfrm rot="8100000" flipH="1">
              <a:off x="4957101" y="4052255"/>
              <a:ext cx="1853969" cy="1093090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rgbClr val="7BB5A0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45" name="Google Shape;345;p13"/>
            <p:cNvSpPr/>
            <p:nvPr/>
          </p:nvSpPr>
          <p:spPr>
            <a:xfrm rot="2700000" flipH="1">
              <a:off x="6040374" y="3601683"/>
              <a:ext cx="107098" cy="466589"/>
            </a:xfrm>
            <a:prstGeom prst="ellipse">
              <a:avLst/>
            </a:prstGeom>
            <a:solidFill>
              <a:srgbClr val="325A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46" name="Google Shape;346;p13"/>
            <p:cNvSpPr/>
            <p:nvPr/>
          </p:nvSpPr>
          <p:spPr>
            <a:xfrm rot="2700000" flipH="1">
              <a:off x="5059348" y="4582709"/>
              <a:ext cx="107098" cy="466589"/>
            </a:xfrm>
            <a:prstGeom prst="ellipse">
              <a:avLst/>
            </a:prstGeom>
            <a:solidFill>
              <a:srgbClr val="325A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347" name="Google Shape;347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8" name="Google Shape;348;p13"/>
          <p:cNvSpPr/>
          <p:nvPr/>
        </p:nvSpPr>
        <p:spPr>
          <a:xfrm>
            <a:off x="281171" y="1388266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349" name="Google Shape;349;p13"/>
          <p:cNvGrpSpPr/>
          <p:nvPr/>
        </p:nvGrpSpPr>
        <p:grpSpPr>
          <a:xfrm>
            <a:off x="2530792" y="624"/>
            <a:ext cx="1656714" cy="1656714"/>
            <a:chOff x="2481534" y="2139594"/>
            <a:chExt cx="1656714" cy="1656714"/>
          </a:xfrm>
        </p:grpSpPr>
        <p:sp>
          <p:nvSpPr>
            <p:cNvPr id="350" name="Google Shape;350;p13"/>
            <p:cNvSpPr/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/>
              <a:ahLst/>
              <a:cxnLst/>
              <a:rect l="l" t="t" r="r" b="b"/>
              <a:pathLst>
                <a:path w="1080000" h="1262947" extrusionOk="0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0">
                  <a:srgbClr val="325A4C"/>
                </a:gs>
                <a:gs pos="30000">
                  <a:srgbClr val="325A4C"/>
                </a:gs>
                <a:gs pos="40000">
                  <a:srgbClr val="48816E"/>
                </a:gs>
                <a:gs pos="60000">
                  <a:srgbClr val="325A4C"/>
                </a:gs>
                <a:gs pos="100000">
                  <a:schemeClr val="dk2"/>
                </a:gs>
              </a:gsLst>
              <a:lin ang="6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51" name="Google Shape;351;p13"/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0">
                  <a:srgbClr val="2B4D41"/>
                </a:gs>
                <a:gs pos="50000">
                  <a:srgbClr val="2B4D41"/>
                </a:gs>
                <a:gs pos="100000">
                  <a:srgbClr val="325A4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352" name="Google Shape;352;p13"/>
          <p:cNvSpPr txBox="1">
            <a:spLocks noGrp="1"/>
          </p:cNvSpPr>
          <p:nvPr>
            <p:ph type="title"/>
          </p:nvPr>
        </p:nvSpPr>
        <p:spPr>
          <a:xfrm>
            <a:off x="371484" y="433605"/>
            <a:ext cx="2421954" cy="2259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en-US"/>
              <a:t>SeeSaw (PreK-Kinder) </a:t>
            </a:r>
            <a:r>
              <a:rPr lang="en-US" sz="1400"/>
              <a:t> </a:t>
            </a:r>
            <a:endParaRPr/>
          </a:p>
        </p:txBody>
      </p:sp>
      <p:grpSp>
        <p:nvGrpSpPr>
          <p:cNvPr id="353" name="Google Shape;353;p13"/>
          <p:cNvGrpSpPr/>
          <p:nvPr/>
        </p:nvGrpSpPr>
        <p:grpSpPr>
          <a:xfrm>
            <a:off x="2084822" y="5385544"/>
            <a:ext cx="934080" cy="897876"/>
            <a:chOff x="7909909" y="1251044"/>
            <a:chExt cx="934080" cy="897876"/>
          </a:xfrm>
        </p:grpSpPr>
        <p:sp>
          <p:nvSpPr>
            <p:cNvPr id="354" name="Google Shape;354;p13"/>
            <p:cNvSpPr/>
            <p:nvPr/>
          </p:nvSpPr>
          <p:spPr>
            <a:xfrm rot="3600000">
              <a:off x="8220298" y="1428832"/>
              <a:ext cx="621086" cy="364601"/>
            </a:xfrm>
            <a:custGeom>
              <a:avLst/>
              <a:gdLst/>
              <a:ahLst/>
              <a:cxnLst/>
              <a:rect l="l" t="t" r="r" b="b"/>
              <a:pathLst>
                <a:path w="540" h="317" extrusionOk="0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>
              <a:gsLst>
                <a:gs pos="0">
                  <a:srgbClr val="325A4C">
                    <a:alpha val="60000"/>
                  </a:srgbClr>
                </a:gs>
                <a:gs pos="20000">
                  <a:srgbClr val="325A4C">
                    <a:alpha val="60000"/>
                  </a:srgbClr>
                </a:gs>
                <a:gs pos="100000">
                  <a:srgbClr val="EFAF68">
                    <a:alpha val="6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55" name="Google Shape;355;p13"/>
            <p:cNvSpPr/>
            <p:nvPr/>
          </p:nvSpPr>
          <p:spPr>
            <a:xfrm rot="3600000">
              <a:off x="8066503" y="1339815"/>
              <a:ext cx="305942" cy="538275"/>
            </a:xfrm>
            <a:custGeom>
              <a:avLst/>
              <a:gdLst/>
              <a:ahLst/>
              <a:cxnLst/>
              <a:rect l="l" t="t" r="r" b="b"/>
              <a:pathLst>
                <a:path w="266" h="468" extrusionOk="0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>
              <a:gsLst>
                <a:gs pos="0">
                  <a:srgbClr val="325A4C">
                    <a:alpha val="60000"/>
                  </a:srgbClr>
                </a:gs>
                <a:gs pos="20000">
                  <a:srgbClr val="325A4C">
                    <a:alpha val="60000"/>
                  </a:srgbClr>
                </a:gs>
                <a:gs pos="100000">
                  <a:srgbClr val="EFAF68"/>
                </a:gs>
              </a:gsLst>
              <a:lin ang="18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56" name="Google Shape;356;p13"/>
            <p:cNvSpPr/>
            <p:nvPr/>
          </p:nvSpPr>
          <p:spPr>
            <a:xfrm rot="3600000">
              <a:off x="8217173" y="1608753"/>
              <a:ext cx="315144" cy="538275"/>
            </a:xfrm>
            <a:custGeom>
              <a:avLst/>
              <a:gdLst/>
              <a:ahLst/>
              <a:cxnLst/>
              <a:rect l="l" t="t" r="r" b="b"/>
              <a:pathLst>
                <a:path w="274" h="468" extrusionOk="0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>
              <a:gsLst>
                <a:gs pos="0">
                  <a:srgbClr val="325A4C">
                    <a:alpha val="60000"/>
                  </a:srgbClr>
                </a:gs>
                <a:gs pos="20000">
                  <a:srgbClr val="325A4C">
                    <a:alpha val="60000"/>
                  </a:srgbClr>
                </a:gs>
                <a:gs pos="100000">
                  <a:srgbClr val="EFAF68">
                    <a:alpha val="60000"/>
                  </a:srgbClr>
                </a:gs>
              </a:gsLst>
              <a:lin ang="18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pic>
        <p:nvPicPr>
          <p:cNvPr id="357" name="Google Shape;35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3437" y="204694"/>
            <a:ext cx="3080792" cy="3675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2916" y="4110639"/>
            <a:ext cx="1871813" cy="2467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3305" y="267557"/>
            <a:ext cx="2716395" cy="3620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46636" y="4242513"/>
            <a:ext cx="1786260" cy="2381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3"/>
          <p:cNvPicPr preferRelativeResize="0"/>
          <p:nvPr/>
        </p:nvPicPr>
        <p:blipFill rotWithShape="1">
          <a:blip r:embed="rId7">
            <a:alphaModFix/>
          </a:blip>
          <a:srcRect l="26352" r="29593" b="32618"/>
          <a:stretch/>
        </p:blipFill>
        <p:spPr>
          <a:xfrm>
            <a:off x="9271607" y="3531347"/>
            <a:ext cx="2920393" cy="3001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2496" y="2870783"/>
            <a:ext cx="2252289" cy="355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88995" y="3782740"/>
            <a:ext cx="2049897" cy="3001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3"/>
          <p:cNvPicPr preferRelativeResize="0"/>
          <p:nvPr/>
        </p:nvPicPr>
        <p:blipFill rotWithShape="1">
          <a:blip r:embed="rId10">
            <a:alphaModFix/>
          </a:blip>
          <a:srcRect l="37341" t="25492" r="36251" b="12358"/>
          <a:stretch/>
        </p:blipFill>
        <p:spPr>
          <a:xfrm>
            <a:off x="9410700" y="204694"/>
            <a:ext cx="2330451" cy="3001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4"/>
          <p:cNvSpPr/>
          <p:nvPr/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 extrusionOk="0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0">
                <a:srgbClr val="325A4C"/>
              </a:gs>
              <a:gs pos="30000">
                <a:srgbClr val="325A4C"/>
              </a:gs>
              <a:gs pos="40000">
                <a:srgbClr val="48816E"/>
              </a:gs>
              <a:gs pos="60000">
                <a:srgbClr val="325A4C"/>
              </a:gs>
              <a:gs pos="100000">
                <a:schemeClr val="dk2"/>
              </a:gs>
            </a:gsLst>
            <a:lin ang="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1" name="Google Shape;371;p14"/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0">
                <a:srgbClr val="2B4D41"/>
              </a:gs>
              <a:gs pos="50000">
                <a:srgbClr val="2B4D41"/>
              </a:gs>
              <a:gs pos="100000">
                <a:srgbClr val="325A4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2" name="Google Shape;372;p14"/>
          <p:cNvSpPr/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373" name="Google Shape;373;p14"/>
          <p:cNvGrpSpPr/>
          <p:nvPr/>
        </p:nvGrpSpPr>
        <p:grpSpPr>
          <a:xfrm>
            <a:off x="1292493" y="4299807"/>
            <a:ext cx="2083885" cy="2083885"/>
            <a:chOff x="4842143" y="3556857"/>
            <a:chExt cx="2083885" cy="2083885"/>
          </a:xfrm>
        </p:grpSpPr>
        <p:sp>
          <p:nvSpPr>
            <p:cNvPr id="374" name="Google Shape;374;p14"/>
            <p:cNvSpPr/>
            <p:nvPr/>
          </p:nvSpPr>
          <p:spPr>
            <a:xfrm rot="8100000" flipH="1">
              <a:off x="5005634" y="4191206"/>
              <a:ext cx="1853969" cy="926985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 rot="8100000" flipH="1">
              <a:off x="4957101" y="4052255"/>
              <a:ext cx="1853969" cy="1093090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rgbClr val="7BB5A0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 rot="2700000" flipH="1">
              <a:off x="6040374" y="3601683"/>
              <a:ext cx="107098" cy="466589"/>
            </a:xfrm>
            <a:prstGeom prst="ellipse">
              <a:avLst/>
            </a:prstGeom>
            <a:solidFill>
              <a:srgbClr val="325A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77" name="Google Shape;377;p14"/>
            <p:cNvSpPr/>
            <p:nvPr/>
          </p:nvSpPr>
          <p:spPr>
            <a:xfrm rot="2700000" flipH="1">
              <a:off x="5059348" y="4582709"/>
              <a:ext cx="107098" cy="466589"/>
            </a:xfrm>
            <a:prstGeom prst="ellipse">
              <a:avLst/>
            </a:prstGeom>
            <a:solidFill>
              <a:srgbClr val="325A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378" name="Google Shape;378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/>
          </p:nvPr>
        </p:nvSpPr>
        <p:spPr>
          <a:xfrm>
            <a:off x="5828916" y="770841"/>
            <a:ext cx="5761037" cy="396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Play"/>
              <a:buNone/>
            </a:pPr>
            <a:r>
              <a:rPr lang="en-US" sz="3959"/>
              <a:t>Google Suite (Kg-8</a:t>
            </a:r>
            <a:r>
              <a:rPr lang="en-US" sz="3959" baseline="30000"/>
              <a:t>th</a:t>
            </a:r>
            <a:r>
              <a:rPr lang="en-US" sz="3959"/>
              <a:t>) </a:t>
            </a:r>
            <a:br>
              <a:rPr lang="en-US" sz="3959"/>
            </a:br>
            <a:br>
              <a:rPr lang="en-US" sz="3959"/>
            </a:br>
            <a:r>
              <a:rPr lang="en-US" sz="3959"/>
              <a:t>	Google Classroom</a:t>
            </a:r>
            <a:br>
              <a:rPr lang="en-US" sz="3959"/>
            </a:br>
            <a:r>
              <a:rPr lang="en-US" sz="3959"/>
              <a:t>	Google Meets</a:t>
            </a:r>
            <a:br>
              <a:rPr lang="en-US" sz="3959"/>
            </a:br>
            <a:r>
              <a:rPr lang="en-US" sz="3959"/>
              <a:t>	Google Drive</a:t>
            </a:r>
            <a:br>
              <a:rPr lang="en-US" sz="3959"/>
            </a:br>
            <a:r>
              <a:rPr lang="en-US" sz="3959"/>
              <a:t>	Google Hangouts</a:t>
            </a:r>
            <a:br>
              <a:rPr lang="en-US" sz="3959"/>
            </a:br>
            <a:r>
              <a:rPr lang="en-US" sz="3959"/>
              <a:t>	Google Sheets</a:t>
            </a:r>
            <a:endParaRPr/>
          </a:p>
        </p:txBody>
      </p:sp>
      <p:pic>
        <p:nvPicPr>
          <p:cNvPr id="380" name="Google Shape;380;p14" descr="Classro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388" y="354870"/>
            <a:ext cx="5761037" cy="5761037"/>
          </a:xfrm>
          <a:custGeom>
            <a:avLst/>
            <a:gdLst/>
            <a:ahLst/>
            <a:cxnLst/>
            <a:rect l="l" t="t" r="r" b="b"/>
            <a:pathLst>
              <a:path w="6973888" h="5761037" extrusionOk="0">
                <a:moveTo>
                  <a:pt x="0" y="0"/>
                </a:moveTo>
                <a:lnTo>
                  <a:pt x="6973888" y="0"/>
                </a:lnTo>
                <a:lnTo>
                  <a:pt x="6973888" y="5761037"/>
                </a:lnTo>
                <a:lnTo>
                  <a:pt x="0" y="576103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81" name="Google Shape;381;p14"/>
          <p:cNvSpPr/>
          <p:nvPr/>
        </p:nvSpPr>
        <p:spPr>
          <a:xfrm>
            <a:off x="10795000" y="4960218"/>
            <a:ext cx="1080000" cy="108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8" name="Google Shape;388;p15"/>
          <p:cNvSpPr txBox="1">
            <a:spLocks noGrp="1"/>
          </p:cNvSpPr>
          <p:nvPr>
            <p:ph type="title"/>
          </p:nvPr>
        </p:nvSpPr>
        <p:spPr>
          <a:xfrm>
            <a:off x="550862" y="1435100"/>
            <a:ext cx="5437188" cy="3496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Play"/>
              <a:buNone/>
            </a:pPr>
            <a:r>
              <a:rPr lang="en-US" sz="8000"/>
              <a:t>Academic Plans</a:t>
            </a:r>
            <a:endParaRPr/>
          </a:p>
        </p:txBody>
      </p:sp>
      <p:sp>
        <p:nvSpPr>
          <p:cNvPr id="389" name="Google Shape;389;p15"/>
          <p:cNvSpPr txBox="1">
            <a:spLocks noGrp="1"/>
          </p:cNvSpPr>
          <p:nvPr>
            <p:ph type="body" idx="1"/>
          </p:nvPr>
        </p:nvSpPr>
        <p:spPr>
          <a:xfrm>
            <a:off x="6538913" y="1015068"/>
            <a:ext cx="4249330" cy="5226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</a:pPr>
            <a:r>
              <a:rPr lang="en-US" sz="1275" b="1"/>
              <a:t>CURRICULUM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</a:pPr>
            <a:r>
              <a:rPr lang="en-US" sz="1275"/>
              <a:t>Focus on Priority Standards by grade level 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</a:pPr>
            <a:r>
              <a:rPr lang="en-US" sz="1275"/>
              <a:t>Curriculum Maps and pacing guides in English, Language Arts, Math, Religion. 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</a:pPr>
            <a:r>
              <a:rPr lang="en-US" sz="1275"/>
              <a:t>Project Based instruction in Social Studies and Science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</a:pPr>
            <a:r>
              <a:rPr lang="en-US" sz="1275"/>
              <a:t>Integrate the Social-Emotional Standards per ISBE with Priority Standards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</a:pPr>
            <a:r>
              <a:rPr lang="en-US" sz="1275"/>
              <a:t>Use of Sophia Institute, Protecting All of God’s Children, &amp; Catholic Identity/Religious Education Standards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</a:pPr>
            <a:r>
              <a:rPr lang="en-US" sz="1275"/>
              <a:t>Virtual Learning plans and models are in the works.</a:t>
            </a:r>
            <a:endParaRPr sz="1275" b="1"/>
          </a:p>
          <a:p>
            <a:pPr marL="228600" lvl="0" indent="-22860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</a:pPr>
            <a:r>
              <a:rPr lang="en-US" sz="1275" b="1"/>
              <a:t>ASSESSMENTS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</a:pPr>
            <a:r>
              <a:rPr lang="en-US" sz="1275"/>
              <a:t>The I-Ready Diagnostics will be the main tool used for student Assessment and Progress Monitoring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</a:pPr>
            <a:r>
              <a:rPr lang="en-US" sz="1275"/>
              <a:t>The I-Ready Teacher Toolkit in Reading and Math will be used to supplement and differentiate the instruction.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275"/>
              <a:buNone/>
            </a:pPr>
            <a:r>
              <a:rPr lang="en-US" sz="1275"/>
              <a:t>  </a:t>
            </a:r>
            <a:endParaRPr/>
          </a:p>
          <a:p>
            <a:pPr marL="228600" lvl="0" indent="-169227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935"/>
              <a:buNone/>
            </a:pPr>
            <a:endParaRPr sz="935"/>
          </a:p>
        </p:txBody>
      </p:sp>
      <p:sp>
        <p:nvSpPr>
          <p:cNvPr id="390" name="Google Shape;390;p15"/>
          <p:cNvSpPr/>
          <p:nvPr/>
        </p:nvSpPr>
        <p:spPr>
          <a:xfrm>
            <a:off x="10954653" y="4120355"/>
            <a:ext cx="1237347" cy="1972470"/>
          </a:xfrm>
          <a:custGeom>
            <a:avLst/>
            <a:gdLst/>
            <a:ahLst/>
            <a:cxnLst/>
            <a:rect l="l" t="t" r="r" b="b"/>
            <a:pathLst>
              <a:path w="1237347" h="1972470" extrusionOk="0">
                <a:moveTo>
                  <a:pt x="986235" y="0"/>
                </a:moveTo>
                <a:cubicBezTo>
                  <a:pt x="1054320" y="0"/>
                  <a:pt x="1120794" y="6899"/>
                  <a:pt x="1184996" y="20037"/>
                </a:cubicBezTo>
                <a:lnTo>
                  <a:pt x="1237347" y="33498"/>
                </a:lnTo>
                <a:lnTo>
                  <a:pt x="1237347" y="1938973"/>
                </a:lnTo>
                <a:lnTo>
                  <a:pt x="1184996" y="1952433"/>
                </a:lnTo>
                <a:cubicBezTo>
                  <a:pt x="1120794" y="1965571"/>
                  <a:pt x="1054320" y="1972470"/>
                  <a:pt x="986235" y="1972470"/>
                </a:cubicBezTo>
                <a:cubicBezTo>
                  <a:pt x="441552" y="1972470"/>
                  <a:pt x="0" y="1530918"/>
                  <a:pt x="0" y="986235"/>
                </a:cubicBezTo>
                <a:cubicBezTo>
                  <a:pt x="0" y="441552"/>
                  <a:pt x="441552" y="0"/>
                  <a:pt x="986235" y="0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7" name="Google Shape;397;p16"/>
          <p:cNvSpPr txBox="1">
            <a:spLocks noGrp="1"/>
          </p:cNvSpPr>
          <p:nvPr>
            <p:ph type="title"/>
          </p:nvPr>
        </p:nvSpPr>
        <p:spPr>
          <a:xfrm>
            <a:off x="550863" y="550800"/>
            <a:ext cx="7308850" cy="9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en-US"/>
              <a:t>Core Subjects</a:t>
            </a:r>
            <a:endParaRPr/>
          </a:p>
        </p:txBody>
      </p:sp>
      <p:sp>
        <p:nvSpPr>
          <p:cNvPr id="398" name="Google Shape;398;p16"/>
          <p:cNvSpPr/>
          <p:nvPr/>
        </p:nvSpPr>
        <p:spPr>
          <a:xfrm>
            <a:off x="0" y="2083435"/>
            <a:ext cx="12192000" cy="4774564"/>
          </a:xfrm>
          <a:prstGeom prst="rect">
            <a:avLst/>
          </a:prstGeom>
          <a:solidFill>
            <a:srgbClr val="E3F1EC">
              <a:alpha val="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aphicFrame>
        <p:nvGraphicFramePr>
          <p:cNvPr id="399" name="Google Shape;399;p16"/>
          <p:cNvGraphicFramePr/>
          <p:nvPr/>
        </p:nvGraphicFramePr>
        <p:xfrm>
          <a:off x="550863" y="2671624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{6F785FF1-12BA-479D-8197-0F3C2D93F5A0}</a:tableStyleId>
              </a:tblPr>
              <a:tblGrid>
                <a:gridCol w="7177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Academic</a:t>
                      </a:r>
                      <a:endParaRPr/>
                    </a:p>
                  </a:txBody>
                  <a:tcPr marL="92675" marR="92675" marT="46350" marB="463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Resource</a:t>
                      </a:r>
                      <a:endParaRPr/>
                    </a:p>
                  </a:txBody>
                  <a:tcPr marL="92675" marR="92675" marT="46350" marB="4635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Religion- </a:t>
                      </a:r>
                      <a:r>
                        <a:rPr lang="en-US" sz="1800" b="0"/>
                        <a:t>Our Catholic Identity</a:t>
                      </a:r>
                      <a:endParaRPr/>
                    </a:p>
                  </a:txBody>
                  <a:tcPr marL="92675" marR="92675" marT="46350" marB="463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Art</a:t>
                      </a:r>
                      <a:endParaRPr/>
                    </a:p>
                  </a:txBody>
                  <a:tcPr marL="92675" marR="92675" marT="46350" marB="463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Literacy</a:t>
                      </a:r>
                      <a:r>
                        <a:rPr lang="en-US" sz="1800"/>
                        <a:t>- Language Arts, Reading, Phonics, Grammar, Writing</a:t>
                      </a:r>
                      <a:endParaRPr/>
                    </a:p>
                  </a:txBody>
                  <a:tcPr marL="92675" marR="92675" marT="46350" marB="463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Music</a:t>
                      </a:r>
                      <a:endParaRPr/>
                    </a:p>
                  </a:txBody>
                  <a:tcPr marL="92675" marR="92675" marT="46350" marB="4635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Math</a:t>
                      </a:r>
                      <a:r>
                        <a:rPr lang="en-US" sz="1800"/>
                        <a:t>- Numeracy, Problem Solving, Mathematical Practices, Writing</a:t>
                      </a:r>
                      <a:endParaRPr/>
                    </a:p>
                  </a:txBody>
                  <a:tcPr marL="92675" marR="92675" marT="46350" marB="463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Spanish</a:t>
                      </a:r>
                      <a:endParaRPr/>
                    </a:p>
                  </a:txBody>
                  <a:tcPr marL="92675" marR="92675" marT="46350" marB="4635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Science</a:t>
                      </a:r>
                      <a:r>
                        <a:rPr lang="en-US" sz="1800"/>
                        <a:t>-Scientific Concepts (lecture and labs)</a:t>
                      </a:r>
                      <a:endParaRPr/>
                    </a:p>
                  </a:txBody>
                  <a:tcPr marL="92675" marR="92675" marT="46350" marB="463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CrossFit</a:t>
                      </a:r>
                      <a:endParaRPr/>
                    </a:p>
                  </a:txBody>
                  <a:tcPr marL="92675" marR="92675" marT="46350" marB="4635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Social Studies- </a:t>
                      </a:r>
                      <a:r>
                        <a:rPr lang="en-US" sz="1800"/>
                        <a:t>Social Justice</a:t>
                      </a:r>
                      <a:endParaRPr/>
                    </a:p>
                  </a:txBody>
                  <a:tcPr marL="92675" marR="92675" marT="46350" marB="463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2675" marR="92675" marT="46350" marB="4635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2675" marR="92675" marT="46350" marB="463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2675" marR="92675" marT="46350" marB="4635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3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2675" marR="92675" marT="46350" marB="463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2675" marR="92675" marT="46350" marB="4635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6" name="Google Shape;406;p17"/>
          <p:cNvSpPr/>
          <p:nvPr/>
        </p:nvSpPr>
        <p:spPr>
          <a:xfrm>
            <a:off x="465304" y="549275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7" name="Google Shape;407;p17"/>
          <p:cNvSpPr txBox="1">
            <a:spLocks noGrp="1"/>
          </p:cNvSpPr>
          <p:nvPr>
            <p:ph type="title"/>
          </p:nvPr>
        </p:nvSpPr>
        <p:spPr>
          <a:xfrm>
            <a:off x="550864" y="549275"/>
            <a:ext cx="5437186" cy="219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Play"/>
              <a:buNone/>
            </a:pPr>
            <a:r>
              <a:rPr lang="en-US" sz="6400"/>
              <a:t>Assessments   and Grades</a:t>
            </a:r>
            <a:endParaRPr/>
          </a:p>
        </p:txBody>
      </p:sp>
      <p:sp>
        <p:nvSpPr>
          <p:cNvPr id="408" name="Google Shape;408;p17"/>
          <p:cNvSpPr/>
          <p:nvPr/>
        </p:nvSpPr>
        <p:spPr>
          <a:xfrm rot="8100000" flipH="1">
            <a:off x="2279869" y="6105227"/>
            <a:ext cx="871729" cy="824667"/>
          </a:xfrm>
          <a:custGeom>
            <a:avLst/>
            <a:gdLst/>
            <a:ahLst/>
            <a:cxnLst/>
            <a:rect l="l" t="t" r="r" b="b"/>
            <a:pathLst>
              <a:path w="871729" h="824667" extrusionOk="0">
                <a:moveTo>
                  <a:pt x="871729" y="824667"/>
                </a:moveTo>
                <a:cubicBezTo>
                  <a:pt x="871729" y="472695"/>
                  <a:pt x="675564" y="166539"/>
                  <a:pt x="386600" y="9564"/>
                </a:cubicBezTo>
                <a:lnTo>
                  <a:pt x="366745" y="0"/>
                </a:lnTo>
                <a:lnTo>
                  <a:pt x="0" y="366745"/>
                </a:lnTo>
                <a:lnTo>
                  <a:pt x="38154" y="370591"/>
                </a:lnTo>
                <a:cubicBezTo>
                  <a:pt x="249360" y="413810"/>
                  <a:pt x="408236" y="600685"/>
                  <a:pt x="408236" y="8246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9" name="Google Shape;409;p17"/>
          <p:cNvSpPr/>
          <p:nvPr/>
        </p:nvSpPr>
        <p:spPr>
          <a:xfrm rot="2700000" flipH="1">
            <a:off x="2512389" y="5847995"/>
            <a:ext cx="107098" cy="466589"/>
          </a:xfrm>
          <a:prstGeom prst="ellipse">
            <a:avLst/>
          </a:prstGeom>
          <a:solidFill>
            <a:srgbClr val="325A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10" name="Google Shape;410;p17"/>
          <p:cNvSpPr txBox="1"/>
          <p:nvPr/>
        </p:nvSpPr>
        <p:spPr>
          <a:xfrm>
            <a:off x="550863" y="3409936"/>
            <a:ext cx="5437187" cy="268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I-ready Interim assessment, Diagnostics, BOY, MOY, EOY</a:t>
            </a:r>
            <a:endParaRPr/>
          </a:p>
          <a:p>
            <a:pPr marL="342900" marR="0" lvl="0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Summative Assessment, EOY</a:t>
            </a:r>
            <a:endParaRPr/>
          </a:p>
          <a:p>
            <a:pPr marL="342900" marR="0" lvl="0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Grades-</a:t>
            </a:r>
            <a:endParaRPr/>
          </a:p>
          <a:p>
            <a:pPr marL="800100" marR="0" lvl="1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Monitor weekly assignments and student work with teacher feedback</a:t>
            </a:r>
            <a:endParaRPr/>
          </a:p>
          <a:p>
            <a:pPr marL="800100" marR="0" lvl="1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Progress reports every 6 weeks</a:t>
            </a:r>
            <a:endParaRPr/>
          </a:p>
          <a:p>
            <a:pPr marL="800100" marR="0" lvl="1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Report Card at end of each Trimester</a:t>
            </a:r>
            <a:endParaRPr/>
          </a:p>
          <a:p>
            <a:pPr marL="0" marR="0" lvl="0" indent="101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11" name="Google Shape;411;p17"/>
          <p:cNvPicPr preferRelativeResize="0"/>
          <p:nvPr/>
        </p:nvPicPr>
        <p:blipFill rotWithShape="1">
          <a:blip r:embed="rId3">
            <a:alphaModFix/>
          </a:blip>
          <a:srcRect l="23683" r="9569" b="4"/>
          <a:stretch/>
        </p:blipFill>
        <p:spPr>
          <a:xfrm>
            <a:off x="7558479" y="549274"/>
            <a:ext cx="3072210" cy="3072225"/>
          </a:xfrm>
          <a:custGeom>
            <a:avLst/>
            <a:gdLst/>
            <a:ahLst/>
            <a:cxnLst/>
            <a:rect l="l" t="t" r="r" b="b"/>
            <a:pathLst>
              <a:path w="2434045" h="2435676" extrusionOk="0">
                <a:moveTo>
                  <a:pt x="0" y="0"/>
                </a:moveTo>
                <a:lnTo>
                  <a:pt x="2434045" y="0"/>
                </a:lnTo>
                <a:lnTo>
                  <a:pt x="2434045" y="2435676"/>
                </a:lnTo>
                <a:lnTo>
                  <a:pt x="0" y="243567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12" name="Google Shape;412;p17"/>
          <p:cNvPicPr preferRelativeResize="0"/>
          <p:nvPr/>
        </p:nvPicPr>
        <p:blipFill rotWithShape="1">
          <a:blip r:embed="rId4">
            <a:alphaModFix/>
          </a:blip>
          <a:srcRect r="-4" b="-4"/>
          <a:stretch/>
        </p:blipFill>
        <p:spPr>
          <a:xfrm>
            <a:off x="6538913" y="3873865"/>
            <a:ext cx="2434045" cy="2434045"/>
          </a:xfrm>
          <a:custGeom>
            <a:avLst/>
            <a:gdLst/>
            <a:ahLst/>
            <a:cxnLst/>
            <a:rect l="l" t="t" r="r" b="b"/>
            <a:pathLst>
              <a:path w="2434045" h="2435676" extrusionOk="0">
                <a:moveTo>
                  <a:pt x="0" y="0"/>
                </a:moveTo>
                <a:lnTo>
                  <a:pt x="2434045" y="0"/>
                </a:lnTo>
                <a:lnTo>
                  <a:pt x="2434045" y="2435676"/>
                </a:lnTo>
                <a:lnTo>
                  <a:pt x="0" y="243567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13" name="Google Shape;413;p17"/>
          <p:cNvPicPr preferRelativeResize="0"/>
          <p:nvPr/>
        </p:nvPicPr>
        <p:blipFill rotWithShape="1">
          <a:blip r:embed="rId5">
            <a:alphaModFix/>
          </a:blip>
          <a:srcRect l="17750" r="1" b="1"/>
          <a:stretch/>
        </p:blipFill>
        <p:spPr>
          <a:xfrm>
            <a:off x="9207093" y="3873863"/>
            <a:ext cx="2434045" cy="2434049"/>
          </a:xfrm>
          <a:custGeom>
            <a:avLst/>
            <a:gdLst/>
            <a:ahLst/>
            <a:cxnLst/>
            <a:rect l="l" t="t" r="r" b="b"/>
            <a:pathLst>
              <a:path w="5093106" h="3072225" extrusionOk="0">
                <a:moveTo>
                  <a:pt x="0" y="0"/>
                </a:moveTo>
                <a:lnTo>
                  <a:pt x="5093106" y="0"/>
                </a:lnTo>
                <a:lnTo>
                  <a:pt x="5093106" y="3072225"/>
                </a:lnTo>
                <a:lnTo>
                  <a:pt x="0" y="3072225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0" name="Google Shape;420;p18"/>
          <p:cNvSpPr txBox="1">
            <a:spLocks noGrp="1"/>
          </p:cNvSpPr>
          <p:nvPr>
            <p:ph type="title"/>
          </p:nvPr>
        </p:nvSpPr>
        <p:spPr>
          <a:xfrm>
            <a:off x="8075612" y="549275"/>
            <a:ext cx="3565524" cy="1997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Play"/>
              <a:buNone/>
            </a:pPr>
            <a:r>
              <a:rPr lang="en-US" sz="4100"/>
              <a:t>Virtual/Remote Learning</a:t>
            </a:r>
            <a:endParaRPr/>
          </a:p>
        </p:txBody>
      </p:sp>
      <p:pic>
        <p:nvPicPr>
          <p:cNvPr id="421" name="Google Shape;42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864" y="1153772"/>
            <a:ext cx="6973882" cy="4550457"/>
          </a:xfrm>
          <a:custGeom>
            <a:avLst/>
            <a:gdLst/>
            <a:ahLst/>
            <a:cxnLst/>
            <a:rect l="l" t="t" r="r" b="b"/>
            <a:pathLst>
              <a:path w="6973882" h="5759451" extrusionOk="0">
                <a:moveTo>
                  <a:pt x="0" y="0"/>
                </a:moveTo>
                <a:lnTo>
                  <a:pt x="6973882" y="0"/>
                </a:lnTo>
                <a:lnTo>
                  <a:pt x="6973882" y="5759451"/>
                </a:lnTo>
                <a:lnTo>
                  <a:pt x="0" y="57594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22" name="Google Shape;422;p18"/>
          <p:cNvSpPr txBox="1">
            <a:spLocks noGrp="1"/>
          </p:cNvSpPr>
          <p:nvPr>
            <p:ph type="body" idx="1"/>
          </p:nvPr>
        </p:nvSpPr>
        <p:spPr>
          <a:xfrm>
            <a:off x="8075611" y="2677306"/>
            <a:ext cx="3565525" cy="3415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/>
              <a:t>Instructional Delivery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b="1"/>
              <a:t>Live Steaming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b="1"/>
              <a:t>Synchronous</a:t>
            </a:r>
            <a:r>
              <a:rPr lang="en-US"/>
              <a:t> (transmit </a:t>
            </a:r>
            <a:r>
              <a:rPr lang="en-US" u="sng"/>
              <a:t>live </a:t>
            </a:r>
            <a:r>
              <a:rPr lang="en-US"/>
              <a:t>videos and lessons) with teacher coaching and check-ins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b="1"/>
              <a:t>Asynchronous </a:t>
            </a:r>
            <a:r>
              <a:rPr lang="en-US"/>
              <a:t>(transmit </a:t>
            </a:r>
            <a:r>
              <a:rPr lang="en-US" u="sng"/>
              <a:t>recorded</a:t>
            </a:r>
            <a:r>
              <a:rPr lang="en-US"/>
              <a:t> videos and lessons) with teacher coaching and check-ins</a:t>
            </a:r>
            <a:endParaRPr/>
          </a:p>
          <a:p>
            <a:pPr marL="685800" lvl="1" indent="-127000" algn="l" rtl="0">
              <a:lnSpc>
                <a:spcPct val="11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/>
          </a:p>
        </p:txBody>
      </p:sp>
      <p:sp>
        <p:nvSpPr>
          <p:cNvPr id="423" name="Google Shape;423;p18"/>
          <p:cNvSpPr/>
          <p:nvPr/>
        </p:nvSpPr>
        <p:spPr>
          <a:xfrm>
            <a:off x="7805125" y="4432523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9"/>
          <p:cNvSpPr/>
          <p:nvPr/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 extrusionOk="0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0">
                <a:srgbClr val="325A4C"/>
              </a:gs>
              <a:gs pos="30000">
                <a:srgbClr val="325A4C"/>
              </a:gs>
              <a:gs pos="40000">
                <a:srgbClr val="48816E"/>
              </a:gs>
              <a:gs pos="60000">
                <a:srgbClr val="325A4C"/>
              </a:gs>
              <a:gs pos="100000">
                <a:schemeClr val="dk2"/>
              </a:gs>
            </a:gsLst>
            <a:lin ang="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0" name="Google Shape;430;p19"/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0">
                <a:srgbClr val="2B4D41"/>
              </a:gs>
              <a:gs pos="50000">
                <a:srgbClr val="2B4D41"/>
              </a:gs>
              <a:gs pos="100000">
                <a:srgbClr val="325A4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1" name="Google Shape;431;p19"/>
          <p:cNvSpPr/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432" name="Google Shape;432;p19"/>
          <p:cNvGrpSpPr/>
          <p:nvPr/>
        </p:nvGrpSpPr>
        <p:grpSpPr>
          <a:xfrm>
            <a:off x="1292493" y="4299807"/>
            <a:ext cx="2083885" cy="2083885"/>
            <a:chOff x="4842143" y="3556857"/>
            <a:chExt cx="2083885" cy="2083885"/>
          </a:xfrm>
        </p:grpSpPr>
        <p:sp>
          <p:nvSpPr>
            <p:cNvPr id="433" name="Google Shape;433;p19"/>
            <p:cNvSpPr/>
            <p:nvPr/>
          </p:nvSpPr>
          <p:spPr>
            <a:xfrm rot="8100000" flipH="1">
              <a:off x="5005634" y="4191206"/>
              <a:ext cx="1853969" cy="926985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34" name="Google Shape;434;p19"/>
            <p:cNvSpPr/>
            <p:nvPr/>
          </p:nvSpPr>
          <p:spPr>
            <a:xfrm rot="8100000" flipH="1">
              <a:off x="4957101" y="4052255"/>
              <a:ext cx="1853969" cy="1093090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rgbClr val="7BB5A0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35" name="Google Shape;435;p19"/>
            <p:cNvSpPr/>
            <p:nvPr/>
          </p:nvSpPr>
          <p:spPr>
            <a:xfrm rot="2700000" flipH="1">
              <a:off x="6040374" y="3601683"/>
              <a:ext cx="107098" cy="466589"/>
            </a:xfrm>
            <a:prstGeom prst="ellipse">
              <a:avLst/>
            </a:prstGeom>
            <a:solidFill>
              <a:srgbClr val="325A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36" name="Google Shape;436;p19"/>
            <p:cNvSpPr/>
            <p:nvPr/>
          </p:nvSpPr>
          <p:spPr>
            <a:xfrm rot="2700000" flipH="1">
              <a:off x="5059348" y="4582709"/>
              <a:ext cx="107098" cy="466589"/>
            </a:xfrm>
            <a:prstGeom prst="ellipse">
              <a:avLst/>
            </a:prstGeom>
            <a:solidFill>
              <a:srgbClr val="325A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437" name="Google Shape;437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8" name="Google Shape;438;p19"/>
          <p:cNvSpPr/>
          <p:nvPr/>
        </p:nvSpPr>
        <p:spPr>
          <a:xfrm>
            <a:off x="1524796" y="465462"/>
            <a:ext cx="1080000" cy="108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9" name="Google Shape;439;p19"/>
          <p:cNvSpPr/>
          <p:nvPr/>
        </p:nvSpPr>
        <p:spPr>
          <a:xfrm rot="2700000">
            <a:off x="-594206" y="2826355"/>
            <a:ext cx="3366189" cy="1853969"/>
          </a:xfrm>
          <a:custGeom>
            <a:avLst/>
            <a:gdLst/>
            <a:ahLst/>
            <a:cxnLst/>
            <a:rect l="l" t="t" r="r" b="b"/>
            <a:pathLst>
              <a:path w="3366189" h="1853969" extrusionOk="0">
                <a:moveTo>
                  <a:pt x="201268" y="543015"/>
                </a:moveTo>
                <a:cubicBezTo>
                  <a:pt x="536770" y="207513"/>
                  <a:pt x="1000262" y="0"/>
                  <a:pt x="1512221" y="0"/>
                </a:cubicBezTo>
                <a:cubicBezTo>
                  <a:pt x="2536139" y="0"/>
                  <a:pt x="3366189" y="830051"/>
                  <a:pt x="3366189" y="1853969"/>
                </a:cubicBezTo>
                <a:lnTo>
                  <a:pt x="2439204" y="1853969"/>
                </a:lnTo>
                <a:cubicBezTo>
                  <a:pt x="2439204" y="1342010"/>
                  <a:pt x="2024180" y="926985"/>
                  <a:pt x="1512221" y="926985"/>
                </a:cubicBezTo>
                <a:cubicBezTo>
                  <a:pt x="1192247" y="926985"/>
                  <a:pt x="910138" y="1089104"/>
                  <a:pt x="743552" y="1335684"/>
                </a:cubicBezTo>
                <a:lnTo>
                  <a:pt x="676116" y="1459924"/>
                </a:lnTo>
                <a:lnTo>
                  <a:pt x="0" y="783808"/>
                </a:lnTo>
                <a:lnTo>
                  <a:pt x="81609" y="674673"/>
                </a:lnTo>
                <a:cubicBezTo>
                  <a:pt x="119392" y="628891"/>
                  <a:pt x="159330" y="584953"/>
                  <a:pt x="201268" y="543015"/>
                </a:cubicBezTo>
                <a:close/>
              </a:path>
            </a:pathLst>
          </a:custGeom>
          <a:gradFill>
            <a:gsLst>
              <a:gs pos="0">
                <a:srgbClr val="325A4C"/>
              </a:gs>
              <a:gs pos="87000">
                <a:schemeClr val="dk2"/>
              </a:gs>
              <a:gs pos="100000">
                <a:schemeClr val="dk2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40" name="Google Shape;440;p19"/>
          <p:cNvSpPr/>
          <p:nvPr/>
        </p:nvSpPr>
        <p:spPr>
          <a:xfrm rot="2700000">
            <a:off x="-620971" y="2691401"/>
            <a:ext cx="3326036" cy="2226949"/>
          </a:xfrm>
          <a:custGeom>
            <a:avLst/>
            <a:gdLst/>
            <a:ahLst/>
            <a:cxnLst/>
            <a:rect l="l" t="t" r="r" b="b"/>
            <a:pathLst>
              <a:path w="3326036" h="2226949" extrusionOk="0">
                <a:moveTo>
                  <a:pt x="322118" y="508527"/>
                </a:moveTo>
                <a:cubicBezTo>
                  <a:pt x="642593" y="190840"/>
                  <a:pt x="1053449" y="0"/>
                  <a:pt x="1501413" y="0"/>
                </a:cubicBezTo>
                <a:cubicBezTo>
                  <a:pt x="2397341" y="0"/>
                  <a:pt x="3144839" y="763359"/>
                  <a:pt x="3317715" y="1778141"/>
                </a:cubicBezTo>
                <a:lnTo>
                  <a:pt x="3326036" y="1843633"/>
                </a:lnTo>
                <a:lnTo>
                  <a:pt x="2942720" y="2226949"/>
                </a:lnTo>
                <a:lnTo>
                  <a:pt x="2428396" y="2226949"/>
                </a:lnTo>
                <a:cubicBezTo>
                  <a:pt x="2428396" y="1611994"/>
                  <a:pt x="2013372" y="1113475"/>
                  <a:pt x="1501413" y="1113475"/>
                </a:cubicBezTo>
                <a:cubicBezTo>
                  <a:pt x="1181439" y="1113475"/>
                  <a:pt x="899329" y="1308209"/>
                  <a:pt x="732744" y="1604395"/>
                </a:cubicBezTo>
                <a:lnTo>
                  <a:pt x="715116" y="1639249"/>
                </a:lnTo>
                <a:lnTo>
                  <a:pt x="0" y="924133"/>
                </a:lnTo>
                <a:lnTo>
                  <a:pt x="70802" y="810403"/>
                </a:lnTo>
                <a:cubicBezTo>
                  <a:pt x="146367" y="700418"/>
                  <a:pt x="230553" y="599295"/>
                  <a:pt x="322118" y="508527"/>
                </a:cubicBezTo>
                <a:close/>
              </a:path>
            </a:pathLst>
          </a:custGeom>
          <a:solidFill>
            <a:srgbClr val="7BB5A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41" name="Google Shape;441;p19"/>
          <p:cNvSpPr/>
          <p:nvPr/>
        </p:nvSpPr>
        <p:spPr>
          <a:xfrm rot="8100000">
            <a:off x="1183572" y="4805365"/>
            <a:ext cx="214196" cy="933178"/>
          </a:xfrm>
          <a:prstGeom prst="ellipse">
            <a:avLst/>
          </a:prstGeom>
          <a:solidFill>
            <a:srgbClr val="325A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42" name="Google Shape;442;p19"/>
          <p:cNvPicPr preferRelativeResize="0"/>
          <p:nvPr/>
        </p:nvPicPr>
        <p:blipFill rotWithShape="1">
          <a:blip r:embed="rId3">
            <a:alphaModFix/>
          </a:blip>
          <a:srcRect l="14497" t="17212" r="15808" b="13056"/>
          <a:stretch/>
        </p:blipFill>
        <p:spPr>
          <a:xfrm>
            <a:off x="387350" y="321638"/>
            <a:ext cx="11404600" cy="6059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"/>
          <p:cNvSpPr/>
          <p:nvPr/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 extrusionOk="0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0">
                <a:srgbClr val="325A4C"/>
              </a:gs>
              <a:gs pos="30000">
                <a:srgbClr val="325A4C"/>
              </a:gs>
              <a:gs pos="40000">
                <a:srgbClr val="48816E"/>
              </a:gs>
              <a:gs pos="60000">
                <a:srgbClr val="325A4C"/>
              </a:gs>
              <a:gs pos="100000">
                <a:schemeClr val="dk2"/>
              </a:gs>
            </a:gsLst>
            <a:lin ang="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2" name="Google Shape;142;p2"/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0">
                <a:srgbClr val="2B4D41"/>
              </a:gs>
              <a:gs pos="50000">
                <a:srgbClr val="2B4D41"/>
              </a:gs>
              <a:gs pos="100000">
                <a:srgbClr val="325A4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3" name="Google Shape;143;p2"/>
          <p:cNvSpPr/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1292493" y="4299807"/>
            <a:ext cx="2083885" cy="2083885"/>
            <a:chOff x="4842143" y="3556857"/>
            <a:chExt cx="2083885" cy="2083885"/>
          </a:xfrm>
        </p:grpSpPr>
        <p:sp>
          <p:nvSpPr>
            <p:cNvPr id="145" name="Google Shape;145;p2"/>
            <p:cNvSpPr/>
            <p:nvPr/>
          </p:nvSpPr>
          <p:spPr>
            <a:xfrm rot="8100000" flipH="1">
              <a:off x="5005634" y="4191206"/>
              <a:ext cx="1853969" cy="926985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8100000" flipH="1">
              <a:off x="4957101" y="4052255"/>
              <a:ext cx="1853969" cy="1093090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rgbClr val="7BB5A0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 rot="2700000" flipH="1">
              <a:off x="6040374" y="3601683"/>
              <a:ext cx="107098" cy="466589"/>
            </a:xfrm>
            <a:prstGeom prst="ellipse">
              <a:avLst/>
            </a:prstGeom>
            <a:solidFill>
              <a:srgbClr val="325A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 rot="2700000" flipH="1">
              <a:off x="5059348" y="4582709"/>
              <a:ext cx="107098" cy="466589"/>
            </a:xfrm>
            <a:prstGeom prst="ellipse">
              <a:avLst/>
            </a:prstGeom>
            <a:solidFill>
              <a:srgbClr val="325A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149" name="Google Shape;149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50" name="Google Shape;15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7951"/>
            <a:ext cx="1219198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51" name="Google Shape;151;p2"/>
          <p:cNvSpPr/>
          <p:nvPr/>
        </p:nvSpPr>
        <p:spPr>
          <a:xfrm rot="10800000">
            <a:off x="0" y="0"/>
            <a:ext cx="7859713" cy="6857998"/>
          </a:xfrm>
          <a:prstGeom prst="rect">
            <a:avLst/>
          </a:prstGeom>
          <a:gradFill>
            <a:gsLst>
              <a:gs pos="0">
                <a:srgbClr val="244137">
                  <a:alpha val="0"/>
                </a:srgbClr>
              </a:gs>
              <a:gs pos="50000">
                <a:srgbClr val="244137">
                  <a:alpha val="60000"/>
                </a:srgbClr>
              </a:gs>
              <a:gs pos="100000">
                <a:srgbClr val="244137">
                  <a:alpha val="6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title"/>
          </p:nvPr>
        </p:nvSpPr>
        <p:spPr>
          <a:xfrm>
            <a:off x="4507512" y="3337170"/>
            <a:ext cx="4463959" cy="288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Play"/>
              <a:buNone/>
            </a:pPr>
            <a:r>
              <a:rPr lang="en-US" sz="4100" b="1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WELCOME  y</a:t>
            </a:r>
            <a:br>
              <a:rPr lang="en-US" sz="4100" b="1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br>
              <a:rPr lang="en-US" sz="4100" b="1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4100" b="1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BIENVENIDOS</a:t>
            </a:r>
            <a:endParaRPr/>
          </a:p>
        </p:txBody>
      </p:sp>
      <p:sp>
        <p:nvSpPr>
          <p:cNvPr id="153" name="Google Shape;153;p2"/>
          <p:cNvSpPr/>
          <p:nvPr/>
        </p:nvSpPr>
        <p:spPr>
          <a:xfrm>
            <a:off x="0" y="5773729"/>
            <a:ext cx="12192000" cy="1084271"/>
          </a:xfrm>
          <a:prstGeom prst="rect">
            <a:avLst/>
          </a:prstGeom>
          <a:gradFill>
            <a:gsLst>
              <a:gs pos="0">
                <a:srgbClr val="244137">
                  <a:alpha val="0"/>
                </a:srgbClr>
              </a:gs>
              <a:gs pos="28000">
                <a:srgbClr val="244137">
                  <a:alpha val="0"/>
                </a:srgbClr>
              </a:gs>
              <a:gs pos="90000">
                <a:srgbClr val="244137">
                  <a:alpha val="60000"/>
                </a:srgbClr>
              </a:gs>
              <a:gs pos="100000">
                <a:srgbClr val="244137">
                  <a:alpha val="6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20"/>
          <p:cNvPicPr preferRelativeResize="0"/>
          <p:nvPr/>
        </p:nvPicPr>
        <p:blipFill rotWithShape="1">
          <a:blip r:embed="rId3">
            <a:alphaModFix/>
          </a:blip>
          <a:srcRect l="14327" t="16297" r="15689" b="8056"/>
          <a:stretch/>
        </p:blipFill>
        <p:spPr>
          <a:xfrm>
            <a:off x="292100" y="168745"/>
            <a:ext cx="11658600" cy="6359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1"/>
          <p:cNvSpPr/>
          <p:nvPr/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 extrusionOk="0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0">
                <a:srgbClr val="325A4C"/>
              </a:gs>
              <a:gs pos="30000">
                <a:srgbClr val="325A4C"/>
              </a:gs>
              <a:gs pos="40000">
                <a:srgbClr val="48816E"/>
              </a:gs>
              <a:gs pos="60000">
                <a:srgbClr val="325A4C"/>
              </a:gs>
              <a:gs pos="100000">
                <a:schemeClr val="dk2"/>
              </a:gs>
            </a:gsLst>
            <a:lin ang="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55" name="Google Shape;455;p21"/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0">
                <a:srgbClr val="2B4D41"/>
              </a:gs>
              <a:gs pos="50000">
                <a:srgbClr val="2B4D41"/>
              </a:gs>
              <a:gs pos="100000">
                <a:srgbClr val="325A4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56" name="Google Shape;456;p21"/>
          <p:cNvSpPr/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457" name="Google Shape;457;p21"/>
          <p:cNvGrpSpPr/>
          <p:nvPr/>
        </p:nvGrpSpPr>
        <p:grpSpPr>
          <a:xfrm>
            <a:off x="1292493" y="4299807"/>
            <a:ext cx="2083885" cy="2083885"/>
            <a:chOff x="4842143" y="3556857"/>
            <a:chExt cx="2083885" cy="2083885"/>
          </a:xfrm>
        </p:grpSpPr>
        <p:sp>
          <p:nvSpPr>
            <p:cNvPr id="458" name="Google Shape;458;p21"/>
            <p:cNvSpPr/>
            <p:nvPr/>
          </p:nvSpPr>
          <p:spPr>
            <a:xfrm rot="8100000" flipH="1">
              <a:off x="5005634" y="4191206"/>
              <a:ext cx="1853969" cy="926985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59" name="Google Shape;459;p21"/>
            <p:cNvSpPr/>
            <p:nvPr/>
          </p:nvSpPr>
          <p:spPr>
            <a:xfrm rot="8100000" flipH="1">
              <a:off x="4957101" y="4052255"/>
              <a:ext cx="1853969" cy="1093090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rgbClr val="7BB5A0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60" name="Google Shape;460;p21"/>
            <p:cNvSpPr/>
            <p:nvPr/>
          </p:nvSpPr>
          <p:spPr>
            <a:xfrm rot="2700000" flipH="1">
              <a:off x="6040374" y="3601683"/>
              <a:ext cx="107098" cy="466589"/>
            </a:xfrm>
            <a:prstGeom prst="ellipse">
              <a:avLst/>
            </a:prstGeom>
            <a:solidFill>
              <a:srgbClr val="325A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61" name="Google Shape;461;p21"/>
            <p:cNvSpPr/>
            <p:nvPr/>
          </p:nvSpPr>
          <p:spPr>
            <a:xfrm rot="2700000" flipH="1">
              <a:off x="5059348" y="4582709"/>
              <a:ext cx="107098" cy="466589"/>
            </a:xfrm>
            <a:prstGeom prst="ellipse">
              <a:avLst/>
            </a:prstGeom>
            <a:solidFill>
              <a:srgbClr val="325A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462" name="Google Shape;462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63" name="Google Shape;463;p21"/>
          <p:cNvSpPr txBox="1">
            <a:spLocks noGrp="1"/>
          </p:cNvSpPr>
          <p:nvPr>
            <p:ph type="title"/>
          </p:nvPr>
        </p:nvSpPr>
        <p:spPr>
          <a:xfrm>
            <a:off x="550863" y="549275"/>
            <a:ext cx="5437187" cy="298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"/>
              <a:buNone/>
            </a:pPr>
            <a:r>
              <a:rPr lang="en-US" sz="3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Virtual/Remote Learning Parent Meeting</a:t>
            </a:r>
            <a:br>
              <a:rPr lang="en-US" sz="3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br>
              <a:rPr lang="en-US" sz="3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3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Wednesday, </a:t>
            </a:r>
            <a:br>
              <a:rPr lang="en-US" sz="3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3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August 26 at 5:00 pm.</a:t>
            </a:r>
            <a:endParaRPr/>
          </a:p>
        </p:txBody>
      </p:sp>
      <p:pic>
        <p:nvPicPr>
          <p:cNvPr id="464" name="Google Shape;46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 extrusionOk="0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465" name="Google Shape;465;p21"/>
          <p:cNvGrpSpPr/>
          <p:nvPr/>
        </p:nvGrpSpPr>
        <p:grpSpPr>
          <a:xfrm>
            <a:off x="10904573" y="450833"/>
            <a:ext cx="828358" cy="828358"/>
            <a:chOff x="10462537" y="1408249"/>
            <a:chExt cx="828358" cy="828358"/>
          </a:xfrm>
        </p:grpSpPr>
        <p:sp>
          <p:nvSpPr>
            <p:cNvPr id="466" name="Google Shape;466;p21"/>
            <p:cNvSpPr/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/>
              <a:ahLst/>
              <a:cxnLst/>
              <a:rect l="l" t="t" r="r" b="b"/>
              <a:pathLst>
                <a:path w="1080000" h="1262947" extrusionOk="0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0">
                  <a:srgbClr val="325A4C"/>
                </a:gs>
                <a:gs pos="30000">
                  <a:srgbClr val="325A4C"/>
                </a:gs>
                <a:gs pos="40000">
                  <a:srgbClr val="3F7664"/>
                </a:gs>
                <a:gs pos="60000">
                  <a:srgbClr val="325A4C"/>
                </a:gs>
                <a:gs pos="100000">
                  <a:schemeClr val="dk2"/>
                </a:gs>
              </a:gsLst>
              <a:lin ang="6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67" name="Google Shape;467;p21"/>
            <p:cNvSpPr/>
            <p:nvPr/>
          </p:nvSpPr>
          <p:spPr>
            <a:xfrm rot="-8100000">
              <a:off x="10613915" y="1424627"/>
              <a:ext cx="270000" cy="540001"/>
            </a:xfrm>
            <a:prstGeom prst="ellipse">
              <a:avLst/>
            </a:prstGeom>
            <a:solidFill>
              <a:srgbClr val="325A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468" name="Google Shape;468;p21"/>
          <p:cNvSpPr/>
          <p:nvPr/>
        </p:nvSpPr>
        <p:spPr>
          <a:xfrm>
            <a:off x="10282954" y="5171203"/>
            <a:ext cx="1080000" cy="108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75" name="Google Shape;475;p22"/>
          <p:cNvSpPr txBox="1">
            <a:spLocks noGrp="1"/>
          </p:cNvSpPr>
          <p:nvPr>
            <p:ph type="title"/>
          </p:nvPr>
        </p:nvSpPr>
        <p:spPr>
          <a:xfrm>
            <a:off x="812953" y="1129979"/>
            <a:ext cx="5437188" cy="362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Play"/>
              <a:buNone/>
            </a:pPr>
            <a:r>
              <a:rPr lang="en-US" sz="6400"/>
              <a:t>Social-Emotional Learning</a:t>
            </a:r>
            <a:br>
              <a:rPr lang="en-US" sz="6400"/>
            </a:br>
            <a:r>
              <a:rPr lang="en-US" sz="6400"/>
              <a:t>Plans</a:t>
            </a:r>
            <a:endParaRPr/>
          </a:p>
        </p:txBody>
      </p:sp>
      <p:grpSp>
        <p:nvGrpSpPr>
          <p:cNvPr id="476" name="Google Shape;476;p22"/>
          <p:cNvGrpSpPr/>
          <p:nvPr/>
        </p:nvGrpSpPr>
        <p:grpSpPr>
          <a:xfrm>
            <a:off x="10696558" y="437303"/>
            <a:ext cx="828357" cy="828358"/>
            <a:chOff x="5311699" y="1227916"/>
            <a:chExt cx="828357" cy="828358"/>
          </a:xfrm>
        </p:grpSpPr>
        <p:sp>
          <p:nvSpPr>
            <p:cNvPr id="477" name="Google Shape;477;p22"/>
            <p:cNvSpPr/>
            <p:nvPr/>
          </p:nvSpPr>
          <p:spPr>
            <a:xfrm rot="-8100000">
              <a:off x="5455878" y="1326358"/>
              <a:ext cx="540000" cy="631474"/>
            </a:xfrm>
            <a:custGeom>
              <a:avLst/>
              <a:gdLst/>
              <a:ahLst/>
              <a:cxnLst/>
              <a:rect l="l" t="t" r="r" b="b"/>
              <a:pathLst>
                <a:path w="1080000" h="1262947" extrusionOk="0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0">
                  <a:srgbClr val="325A4C"/>
                </a:gs>
                <a:gs pos="30000">
                  <a:srgbClr val="325A4C"/>
                </a:gs>
                <a:gs pos="40000">
                  <a:srgbClr val="3F7664"/>
                </a:gs>
                <a:gs pos="60000">
                  <a:srgbClr val="325A4C"/>
                </a:gs>
                <a:gs pos="100000">
                  <a:srgbClr val="203A31"/>
                </a:gs>
              </a:gsLst>
              <a:lin ang="10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78" name="Google Shape;478;p22"/>
            <p:cNvSpPr/>
            <p:nvPr/>
          </p:nvSpPr>
          <p:spPr>
            <a:xfrm rot="-2700000">
              <a:off x="5718678" y="1244294"/>
              <a:ext cx="270000" cy="540000"/>
            </a:xfrm>
            <a:prstGeom prst="ellipse">
              <a:avLst/>
            </a:prstGeom>
            <a:gradFill>
              <a:gsLst>
                <a:gs pos="0">
                  <a:srgbClr val="48816E">
                    <a:alpha val="32941"/>
                  </a:srgbClr>
                </a:gs>
                <a:gs pos="100000">
                  <a:srgbClr val="EFAF68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479" name="Google Shape;479;p22"/>
          <p:cNvSpPr/>
          <p:nvPr/>
        </p:nvSpPr>
        <p:spPr>
          <a:xfrm>
            <a:off x="568949" y="4530859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80" name="Google Shape;480;p22"/>
          <p:cNvSpPr txBox="1">
            <a:spLocks noGrp="1"/>
          </p:cNvSpPr>
          <p:nvPr>
            <p:ph type="body" idx="1"/>
          </p:nvPr>
        </p:nvSpPr>
        <p:spPr>
          <a:xfrm>
            <a:off x="5956182" y="570451"/>
            <a:ext cx="5398793" cy="552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87"/>
              <a:buChar char="•"/>
            </a:pPr>
            <a:r>
              <a:rPr lang="en-US" sz="1187"/>
              <a:t>Focus the beginning of the year on physical and emotional well-being of student.</a:t>
            </a:r>
            <a:endParaRPr/>
          </a:p>
          <a:p>
            <a:pPr marL="228600" lvl="0" indent="-22860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187"/>
              <a:buChar char="•"/>
            </a:pPr>
            <a:r>
              <a:rPr lang="en-US" sz="1187"/>
              <a:t>Training  students about Health and Safety Procedures.  Focusing on the  five W’s for safety: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187"/>
              <a:buChar char="•"/>
            </a:pPr>
            <a:r>
              <a:rPr lang="en-US" sz="1187"/>
              <a:t>Why is it important to practice safety?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187"/>
              <a:buChar char="•"/>
            </a:pPr>
            <a:r>
              <a:rPr lang="en-US" sz="1187"/>
              <a:t>What do we need to do to stay safe?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187"/>
              <a:buChar char="•"/>
            </a:pPr>
            <a:r>
              <a:rPr lang="en-US" sz="1187"/>
              <a:t>Where do we practice being safe?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187"/>
              <a:buChar char="•"/>
            </a:pPr>
            <a:r>
              <a:rPr lang="en-US" sz="1187"/>
              <a:t>When do we practice being safe?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187"/>
              <a:buChar char="•"/>
            </a:pPr>
            <a:r>
              <a:rPr lang="en-US" sz="1187"/>
              <a:t>Who needs to be concerned with safety?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187"/>
              <a:buChar char="•"/>
            </a:pPr>
            <a:r>
              <a:rPr lang="en-US" sz="1187"/>
              <a:t>How do we stay safe?</a:t>
            </a:r>
            <a:endParaRPr/>
          </a:p>
          <a:p>
            <a:pPr marL="685800" lvl="1" indent="-153225" algn="l" rtl="0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187"/>
              <a:buNone/>
            </a:pPr>
            <a:endParaRPr sz="1187"/>
          </a:p>
          <a:p>
            <a:pPr marL="228600" lvl="0" indent="-22860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187"/>
              <a:buChar char="•"/>
            </a:pPr>
            <a:r>
              <a:rPr lang="en-US" sz="1187"/>
              <a:t>Will implement </a:t>
            </a:r>
            <a:r>
              <a:rPr lang="en-US" sz="1187" b="1"/>
              <a:t>Morning Meetings Routines</a:t>
            </a:r>
            <a:r>
              <a:rPr lang="en-US" sz="1187"/>
              <a:t>: greetings, personal sharing, activity, and morning message</a:t>
            </a:r>
            <a:endParaRPr/>
          </a:p>
          <a:p>
            <a:pPr marL="228600" lvl="0" indent="-22860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187"/>
              <a:buChar char="•"/>
            </a:pPr>
            <a:r>
              <a:rPr lang="en-US" sz="1187"/>
              <a:t>Will implement the 3R’s school-wide: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187"/>
              <a:buChar char="•"/>
            </a:pPr>
            <a:r>
              <a:rPr lang="en-US" sz="1187"/>
              <a:t>Be Respectful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187"/>
              <a:buChar char="•"/>
            </a:pPr>
            <a:r>
              <a:rPr lang="en-US" sz="1187"/>
              <a:t>Be Responsible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187"/>
              <a:buChar char="•"/>
            </a:pPr>
            <a:r>
              <a:rPr lang="en-US" sz="1187"/>
              <a:t>Be Reflective</a:t>
            </a:r>
            <a:endParaRPr/>
          </a:p>
          <a:p>
            <a:pPr marL="228600" lvl="0" indent="-22860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187"/>
              <a:buChar char="•"/>
            </a:pPr>
            <a:r>
              <a:rPr lang="en-US" sz="1187"/>
              <a:t>Will implement Check-in and Check-out systems school-wide for monitoring students emotional and mental health. </a:t>
            </a:r>
            <a:endParaRPr/>
          </a:p>
          <a:p>
            <a:pPr marL="228600" lvl="0" indent="-18034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760"/>
              <a:buNone/>
            </a:pPr>
            <a:endParaRPr sz="760"/>
          </a:p>
        </p:txBody>
      </p:sp>
      <p:sp>
        <p:nvSpPr>
          <p:cNvPr id="481" name="Google Shape;481;p22"/>
          <p:cNvSpPr/>
          <p:nvPr/>
        </p:nvSpPr>
        <p:spPr>
          <a:xfrm rot="2700000">
            <a:off x="4887880" y="5732882"/>
            <a:ext cx="1756553" cy="926985"/>
          </a:xfrm>
          <a:custGeom>
            <a:avLst/>
            <a:gdLst/>
            <a:ahLst/>
            <a:cxnLst/>
            <a:rect l="l" t="t" r="r" b="b"/>
            <a:pathLst>
              <a:path w="1756553" h="926985" extrusionOk="0">
                <a:moveTo>
                  <a:pt x="271507" y="271508"/>
                </a:moveTo>
                <a:cubicBezTo>
                  <a:pt x="439259" y="103757"/>
                  <a:pt x="671005" y="0"/>
                  <a:pt x="926985" y="0"/>
                </a:cubicBezTo>
                <a:cubicBezTo>
                  <a:pt x="1246959" y="0"/>
                  <a:pt x="1529069" y="162119"/>
                  <a:pt x="1695655" y="408699"/>
                </a:cubicBezTo>
                <a:lnTo>
                  <a:pt x="1756553" y="520895"/>
                </a:lnTo>
                <a:lnTo>
                  <a:pt x="1386812" y="890636"/>
                </a:lnTo>
                <a:lnTo>
                  <a:pt x="1381060" y="833575"/>
                </a:lnTo>
                <a:cubicBezTo>
                  <a:pt x="1337841" y="622369"/>
                  <a:pt x="1150967" y="463493"/>
                  <a:pt x="926985" y="463492"/>
                </a:cubicBezTo>
                <a:cubicBezTo>
                  <a:pt x="671005" y="463493"/>
                  <a:pt x="463493" y="671005"/>
                  <a:pt x="463493" y="926985"/>
                </a:cubicBezTo>
                <a:lnTo>
                  <a:pt x="0" y="926985"/>
                </a:lnTo>
                <a:cubicBezTo>
                  <a:pt x="0" y="671005"/>
                  <a:pt x="103756" y="439259"/>
                  <a:pt x="271507" y="2715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82" name="Google Shape;482;p22"/>
          <p:cNvSpPr/>
          <p:nvPr/>
        </p:nvSpPr>
        <p:spPr>
          <a:xfrm rot="2700000">
            <a:off x="4817865" y="5727199"/>
            <a:ext cx="1719246" cy="1064309"/>
          </a:xfrm>
          <a:custGeom>
            <a:avLst/>
            <a:gdLst/>
            <a:ahLst/>
            <a:cxnLst/>
            <a:rect l="l" t="t" r="r" b="b"/>
            <a:pathLst>
              <a:path w="1719246" h="1064309" extrusionOk="0">
                <a:moveTo>
                  <a:pt x="337336" y="243037"/>
                </a:moveTo>
                <a:cubicBezTo>
                  <a:pt x="497574" y="91206"/>
                  <a:pt x="703002" y="0"/>
                  <a:pt x="926984" y="0"/>
                </a:cubicBezTo>
                <a:cubicBezTo>
                  <a:pt x="1246959" y="0"/>
                  <a:pt x="1529069" y="186136"/>
                  <a:pt x="1695655" y="469244"/>
                </a:cubicBezTo>
                <a:lnTo>
                  <a:pt x="1719246" y="519147"/>
                </a:lnTo>
                <a:lnTo>
                  <a:pt x="1359835" y="878557"/>
                </a:lnTo>
                <a:lnTo>
                  <a:pt x="1354053" y="857170"/>
                </a:lnTo>
                <a:cubicBezTo>
                  <a:pt x="1283691" y="666172"/>
                  <a:pt x="1118969" y="532155"/>
                  <a:pt x="926984" y="532155"/>
                </a:cubicBezTo>
                <a:cubicBezTo>
                  <a:pt x="671005" y="532155"/>
                  <a:pt x="463493" y="770408"/>
                  <a:pt x="463493" y="1064309"/>
                </a:cubicBezTo>
                <a:lnTo>
                  <a:pt x="0" y="1064309"/>
                </a:lnTo>
                <a:cubicBezTo>
                  <a:pt x="0" y="733671"/>
                  <a:pt x="131317" y="438246"/>
                  <a:pt x="337336" y="243037"/>
                </a:cubicBezTo>
                <a:close/>
              </a:path>
            </a:pathLst>
          </a:custGeom>
          <a:solidFill>
            <a:srgbClr val="7BB5A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83" name="Google Shape;483;p22"/>
          <p:cNvSpPr/>
          <p:nvPr/>
        </p:nvSpPr>
        <p:spPr>
          <a:xfrm rot="8100000">
            <a:off x="4927328" y="5836217"/>
            <a:ext cx="107098" cy="46658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3"/>
          <p:cNvSpPr/>
          <p:nvPr/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 extrusionOk="0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0">
                <a:srgbClr val="325A4C"/>
              </a:gs>
              <a:gs pos="30000">
                <a:srgbClr val="325A4C"/>
              </a:gs>
              <a:gs pos="40000">
                <a:srgbClr val="48816E"/>
              </a:gs>
              <a:gs pos="60000">
                <a:srgbClr val="325A4C"/>
              </a:gs>
              <a:gs pos="100000">
                <a:schemeClr val="dk2"/>
              </a:gs>
            </a:gsLst>
            <a:lin ang="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90" name="Google Shape;490;p23"/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0">
                <a:srgbClr val="2B4D41"/>
              </a:gs>
              <a:gs pos="50000">
                <a:srgbClr val="2B4D41"/>
              </a:gs>
              <a:gs pos="100000">
                <a:srgbClr val="325A4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91" name="Google Shape;491;p23"/>
          <p:cNvSpPr/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492" name="Google Shape;492;p23"/>
          <p:cNvGrpSpPr/>
          <p:nvPr/>
        </p:nvGrpSpPr>
        <p:grpSpPr>
          <a:xfrm>
            <a:off x="1292493" y="4299807"/>
            <a:ext cx="2083885" cy="2083885"/>
            <a:chOff x="4842143" y="3556857"/>
            <a:chExt cx="2083885" cy="2083885"/>
          </a:xfrm>
        </p:grpSpPr>
        <p:sp>
          <p:nvSpPr>
            <p:cNvPr id="493" name="Google Shape;493;p23"/>
            <p:cNvSpPr/>
            <p:nvPr/>
          </p:nvSpPr>
          <p:spPr>
            <a:xfrm rot="8100000" flipH="1">
              <a:off x="5005634" y="4191206"/>
              <a:ext cx="1853969" cy="926985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94" name="Google Shape;494;p23"/>
            <p:cNvSpPr/>
            <p:nvPr/>
          </p:nvSpPr>
          <p:spPr>
            <a:xfrm rot="8100000" flipH="1">
              <a:off x="4957101" y="4052255"/>
              <a:ext cx="1853969" cy="1093090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rgbClr val="7BB5A0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95" name="Google Shape;495;p23"/>
            <p:cNvSpPr/>
            <p:nvPr/>
          </p:nvSpPr>
          <p:spPr>
            <a:xfrm rot="2700000" flipH="1">
              <a:off x="6040374" y="3601683"/>
              <a:ext cx="107098" cy="466589"/>
            </a:xfrm>
            <a:prstGeom prst="ellipse">
              <a:avLst/>
            </a:prstGeom>
            <a:solidFill>
              <a:srgbClr val="325A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96" name="Google Shape;496;p23"/>
            <p:cNvSpPr/>
            <p:nvPr/>
          </p:nvSpPr>
          <p:spPr>
            <a:xfrm rot="2700000" flipH="1">
              <a:off x="5059348" y="4582709"/>
              <a:ext cx="107098" cy="466589"/>
            </a:xfrm>
            <a:prstGeom prst="ellipse">
              <a:avLst/>
            </a:prstGeom>
            <a:solidFill>
              <a:srgbClr val="325A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497" name="Google Shape;497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98" name="Google Shape;498;p23"/>
          <p:cNvSpPr txBox="1">
            <a:spLocks noGrp="1"/>
          </p:cNvSpPr>
          <p:nvPr>
            <p:ph type="title"/>
          </p:nvPr>
        </p:nvSpPr>
        <p:spPr>
          <a:xfrm>
            <a:off x="550863" y="549275"/>
            <a:ext cx="5437187" cy="298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"/>
              <a:buNone/>
            </a:pPr>
            <a:r>
              <a:rPr lang="en-US" sz="5400"/>
              <a:t>School-wide Morning Meeting Routines</a:t>
            </a:r>
            <a:endParaRPr/>
          </a:p>
        </p:txBody>
      </p:sp>
      <p:sp>
        <p:nvSpPr>
          <p:cNvPr id="499" name="Google Shape;499;p23"/>
          <p:cNvSpPr/>
          <p:nvPr/>
        </p:nvSpPr>
        <p:spPr>
          <a:xfrm>
            <a:off x="5556000" y="5012826"/>
            <a:ext cx="1080000" cy="108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00" name="Google Shape;50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8050" y="711200"/>
            <a:ext cx="5653089" cy="5653089"/>
          </a:xfrm>
          <a:custGeom>
            <a:avLst/>
            <a:gdLst/>
            <a:ahLst/>
            <a:cxnLst/>
            <a:rect l="l" t="t" r="r" b="b"/>
            <a:pathLst>
              <a:path w="5437187" h="5761037" extrusionOk="0">
                <a:moveTo>
                  <a:pt x="0" y="0"/>
                </a:moveTo>
                <a:lnTo>
                  <a:pt x="5437187" y="0"/>
                </a:lnTo>
                <a:lnTo>
                  <a:pt x="5437187" y="5761037"/>
                </a:lnTo>
                <a:lnTo>
                  <a:pt x="0" y="5761037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07" name="Google Shape;507;p24"/>
          <p:cNvSpPr txBox="1"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en-US"/>
              <a:t>The 3R’s </a:t>
            </a:r>
            <a:endParaRPr/>
          </a:p>
        </p:txBody>
      </p:sp>
      <p:sp>
        <p:nvSpPr>
          <p:cNvPr id="508" name="Google Shape;508;p24"/>
          <p:cNvSpPr txBox="1">
            <a:spLocks noGrp="1"/>
          </p:cNvSpPr>
          <p:nvPr>
            <p:ph type="body" idx="1"/>
          </p:nvPr>
        </p:nvSpPr>
        <p:spPr>
          <a:xfrm>
            <a:off x="550863" y="2678400"/>
            <a:ext cx="3565525" cy="341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/>
              <a:t>Strengthen a culture of 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Respect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Responsibility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Reflection</a:t>
            </a:r>
            <a:endParaRPr/>
          </a:p>
        </p:txBody>
      </p:sp>
      <p:pic>
        <p:nvPicPr>
          <p:cNvPr id="509" name="Google Shape;509;p24"/>
          <p:cNvPicPr preferRelativeResize="0"/>
          <p:nvPr/>
        </p:nvPicPr>
        <p:blipFill rotWithShape="1">
          <a:blip r:embed="rId3">
            <a:alphaModFix/>
          </a:blip>
          <a:srcRect l="19465" r="17861"/>
          <a:stretch/>
        </p:blipFill>
        <p:spPr>
          <a:xfrm>
            <a:off x="4550899" y="10"/>
            <a:ext cx="7641102" cy="6857990"/>
          </a:xfrm>
          <a:custGeom>
            <a:avLst/>
            <a:gdLst/>
            <a:ahLst/>
            <a:cxnLst/>
            <a:rect l="l" t="t" r="r" b="b"/>
            <a:pathLst>
              <a:path w="7641102" h="6858000" extrusionOk="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10" name="Google Shape;510;p24"/>
          <p:cNvSpPr/>
          <p:nvPr/>
        </p:nvSpPr>
        <p:spPr>
          <a:xfrm>
            <a:off x="4550898" y="5773729"/>
            <a:ext cx="7641102" cy="1084271"/>
          </a:xfrm>
          <a:prstGeom prst="rect">
            <a:avLst/>
          </a:prstGeom>
          <a:gradFill>
            <a:gsLst>
              <a:gs pos="0">
                <a:srgbClr val="244137">
                  <a:alpha val="0"/>
                </a:srgbClr>
              </a:gs>
              <a:gs pos="40000">
                <a:srgbClr val="244137">
                  <a:alpha val="0"/>
                </a:srgbClr>
              </a:gs>
              <a:gs pos="100000">
                <a:srgbClr val="244137">
                  <a:alpha val="6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5"/>
          <p:cNvSpPr/>
          <p:nvPr/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 extrusionOk="0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0">
                <a:srgbClr val="325A4C"/>
              </a:gs>
              <a:gs pos="30000">
                <a:srgbClr val="325A4C"/>
              </a:gs>
              <a:gs pos="40000">
                <a:srgbClr val="48816E"/>
              </a:gs>
              <a:gs pos="60000">
                <a:srgbClr val="325A4C"/>
              </a:gs>
              <a:gs pos="100000">
                <a:schemeClr val="dk2"/>
              </a:gs>
            </a:gsLst>
            <a:lin ang="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7" name="Google Shape;517;p25"/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0">
                <a:srgbClr val="2B4D41"/>
              </a:gs>
              <a:gs pos="50000">
                <a:srgbClr val="2B4D41"/>
              </a:gs>
              <a:gs pos="100000">
                <a:srgbClr val="325A4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8" name="Google Shape;518;p25"/>
          <p:cNvSpPr/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519" name="Google Shape;519;p25"/>
          <p:cNvGrpSpPr/>
          <p:nvPr/>
        </p:nvGrpSpPr>
        <p:grpSpPr>
          <a:xfrm>
            <a:off x="1292493" y="4299807"/>
            <a:ext cx="2083885" cy="2083885"/>
            <a:chOff x="4842143" y="3556857"/>
            <a:chExt cx="2083885" cy="2083885"/>
          </a:xfrm>
        </p:grpSpPr>
        <p:sp>
          <p:nvSpPr>
            <p:cNvPr id="520" name="Google Shape;520;p25"/>
            <p:cNvSpPr/>
            <p:nvPr/>
          </p:nvSpPr>
          <p:spPr>
            <a:xfrm rot="8100000" flipH="1">
              <a:off x="5005634" y="4191206"/>
              <a:ext cx="1853969" cy="926985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21" name="Google Shape;521;p25"/>
            <p:cNvSpPr/>
            <p:nvPr/>
          </p:nvSpPr>
          <p:spPr>
            <a:xfrm rot="8100000" flipH="1">
              <a:off x="4957101" y="4052255"/>
              <a:ext cx="1853969" cy="1093090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rgbClr val="7BB5A0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22" name="Google Shape;522;p25"/>
            <p:cNvSpPr/>
            <p:nvPr/>
          </p:nvSpPr>
          <p:spPr>
            <a:xfrm rot="2700000" flipH="1">
              <a:off x="6040374" y="3601683"/>
              <a:ext cx="107098" cy="466589"/>
            </a:xfrm>
            <a:prstGeom prst="ellipse">
              <a:avLst/>
            </a:prstGeom>
            <a:solidFill>
              <a:srgbClr val="325A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23" name="Google Shape;523;p25"/>
            <p:cNvSpPr/>
            <p:nvPr/>
          </p:nvSpPr>
          <p:spPr>
            <a:xfrm rot="2700000" flipH="1">
              <a:off x="5059348" y="4582709"/>
              <a:ext cx="107098" cy="466589"/>
            </a:xfrm>
            <a:prstGeom prst="ellipse">
              <a:avLst/>
            </a:prstGeom>
            <a:solidFill>
              <a:srgbClr val="325A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524" name="Google Shape;524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5" name="Google Shape;525;p25"/>
          <p:cNvSpPr txBox="1">
            <a:spLocks noGrp="1"/>
          </p:cNvSpPr>
          <p:nvPr>
            <p:ph type="title"/>
          </p:nvPr>
        </p:nvSpPr>
        <p:spPr>
          <a:xfrm>
            <a:off x="550863" y="549275"/>
            <a:ext cx="5437187" cy="298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Play"/>
              <a:buNone/>
            </a:pPr>
            <a:r>
              <a:rPr lang="en-US" sz="6400"/>
              <a:t>Check-in / Check-out</a:t>
            </a:r>
            <a:endParaRPr/>
          </a:p>
        </p:txBody>
      </p:sp>
      <p:sp>
        <p:nvSpPr>
          <p:cNvPr id="526" name="Google Shape;526;p25"/>
          <p:cNvSpPr/>
          <p:nvPr/>
        </p:nvSpPr>
        <p:spPr>
          <a:xfrm>
            <a:off x="5556000" y="5012826"/>
            <a:ext cx="1080000" cy="108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27" name="Google Shape;52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97345" y="549275"/>
            <a:ext cx="4450401" cy="5761037"/>
          </a:xfrm>
          <a:custGeom>
            <a:avLst/>
            <a:gdLst/>
            <a:ahLst/>
            <a:cxnLst/>
            <a:rect l="l" t="t" r="r" b="b"/>
            <a:pathLst>
              <a:path w="5437187" h="5761037" extrusionOk="0">
                <a:moveTo>
                  <a:pt x="0" y="0"/>
                </a:moveTo>
                <a:lnTo>
                  <a:pt x="5437187" y="0"/>
                </a:lnTo>
                <a:lnTo>
                  <a:pt x="5437187" y="5761037"/>
                </a:lnTo>
                <a:lnTo>
                  <a:pt x="0" y="5761037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34" name="Google Shape;534;p26"/>
          <p:cNvSpPr txBox="1">
            <a:spLocks noGrp="1"/>
          </p:cNvSpPr>
          <p:nvPr>
            <p:ph type="title"/>
          </p:nvPr>
        </p:nvSpPr>
        <p:spPr>
          <a:xfrm>
            <a:off x="8075612" y="549275"/>
            <a:ext cx="3565524" cy="1997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en-US"/>
              <a:t>Catholic Identity</a:t>
            </a:r>
            <a:endParaRPr/>
          </a:p>
        </p:txBody>
      </p:sp>
      <p:pic>
        <p:nvPicPr>
          <p:cNvPr id="535" name="Google Shape;53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864" y="1249662"/>
            <a:ext cx="6973882" cy="4358676"/>
          </a:xfrm>
          <a:custGeom>
            <a:avLst/>
            <a:gdLst/>
            <a:ahLst/>
            <a:cxnLst/>
            <a:rect l="l" t="t" r="r" b="b"/>
            <a:pathLst>
              <a:path w="6973882" h="5759451" extrusionOk="0">
                <a:moveTo>
                  <a:pt x="0" y="0"/>
                </a:moveTo>
                <a:lnTo>
                  <a:pt x="6973882" y="0"/>
                </a:lnTo>
                <a:lnTo>
                  <a:pt x="6973882" y="5759451"/>
                </a:lnTo>
                <a:lnTo>
                  <a:pt x="0" y="57594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36" name="Google Shape;536;p26"/>
          <p:cNvSpPr txBox="1">
            <a:spLocks noGrp="1"/>
          </p:cNvSpPr>
          <p:nvPr>
            <p:ph type="body" idx="1"/>
          </p:nvPr>
        </p:nvSpPr>
        <p:spPr>
          <a:xfrm>
            <a:off x="8075611" y="2677306"/>
            <a:ext cx="3565525" cy="3415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/>
              <a:t>Continue school-wide gospel readings and prayers in the mornings followed by pledge routines. These will be conducted by office staff.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/>
              <a:t>Listen to the Live Stream Masses in classrooms.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/>
              <a:t> School-wide celebrations of parish and/or religious events in classrooms.</a:t>
            </a:r>
            <a:endParaRPr sz="1600"/>
          </a:p>
        </p:txBody>
      </p:sp>
      <p:sp>
        <p:nvSpPr>
          <p:cNvPr id="537" name="Google Shape;537;p26"/>
          <p:cNvSpPr/>
          <p:nvPr/>
        </p:nvSpPr>
        <p:spPr>
          <a:xfrm>
            <a:off x="7805125" y="4432523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4" name="Google Shape;544;p27"/>
          <p:cNvSpPr txBox="1">
            <a:spLocks noGrp="1"/>
          </p:cNvSpPr>
          <p:nvPr>
            <p:ph type="title"/>
          </p:nvPr>
        </p:nvSpPr>
        <p:spPr>
          <a:xfrm>
            <a:off x="8075612" y="549275"/>
            <a:ext cx="3565524" cy="1997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sz="4400"/>
              <a:t>Religious Education and Sacraments</a:t>
            </a:r>
            <a:endParaRPr/>
          </a:p>
        </p:txBody>
      </p:sp>
      <p:pic>
        <p:nvPicPr>
          <p:cNvPr id="545" name="Google Shape;545;p27"/>
          <p:cNvPicPr preferRelativeResize="0"/>
          <p:nvPr/>
        </p:nvPicPr>
        <p:blipFill rotWithShape="1">
          <a:blip r:embed="rId3">
            <a:alphaModFix/>
          </a:blip>
          <a:srcRect l="8163" t="20926" r="31867" b="25832"/>
          <a:stretch/>
        </p:blipFill>
        <p:spPr>
          <a:xfrm>
            <a:off x="550864" y="1447762"/>
            <a:ext cx="6973882" cy="3962477"/>
          </a:xfrm>
          <a:custGeom>
            <a:avLst/>
            <a:gdLst/>
            <a:ahLst/>
            <a:cxnLst/>
            <a:rect l="l" t="t" r="r" b="b"/>
            <a:pathLst>
              <a:path w="6973882" h="5759451" extrusionOk="0">
                <a:moveTo>
                  <a:pt x="0" y="0"/>
                </a:moveTo>
                <a:lnTo>
                  <a:pt x="6973882" y="0"/>
                </a:lnTo>
                <a:lnTo>
                  <a:pt x="6973882" y="5759451"/>
                </a:lnTo>
                <a:lnTo>
                  <a:pt x="0" y="57594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46" name="Google Shape;546;p27"/>
          <p:cNvSpPr txBox="1">
            <a:spLocks noGrp="1"/>
          </p:cNvSpPr>
          <p:nvPr>
            <p:ph type="body" idx="1"/>
          </p:nvPr>
        </p:nvSpPr>
        <p:spPr>
          <a:xfrm>
            <a:off x="8075611" y="2677306"/>
            <a:ext cx="3565525" cy="3415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/>
              <a:t>Religion classes provided by St. Bart’s teaches both in-person and virtually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/>
              <a:t>Sacrament preparation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Second grade- Communion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Reconciliation  (3-8</a:t>
            </a:r>
            <a:r>
              <a:rPr lang="en-US" baseline="30000"/>
              <a:t>th</a:t>
            </a:r>
            <a:r>
              <a:rPr lang="en-US"/>
              <a:t>)- Fall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Reconciliation (2</a:t>
            </a:r>
            <a:r>
              <a:rPr lang="en-US" baseline="30000"/>
              <a:t>nd</a:t>
            </a:r>
            <a:r>
              <a:rPr lang="en-US"/>
              <a:t> ) Spring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/>
              <a:t>Confirmation- 8</a:t>
            </a:r>
            <a:r>
              <a:rPr lang="en-US" baseline="30000"/>
              <a:t>th</a:t>
            </a:r>
            <a:r>
              <a:rPr lang="en-US"/>
              <a:t> grade- Spring</a:t>
            </a:r>
            <a:endParaRPr/>
          </a:p>
        </p:txBody>
      </p:sp>
      <p:sp>
        <p:nvSpPr>
          <p:cNvPr id="547" name="Google Shape;547;p27"/>
          <p:cNvSpPr/>
          <p:nvPr/>
        </p:nvSpPr>
        <p:spPr>
          <a:xfrm>
            <a:off x="7805125" y="4432523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54" name="Google Shape;554;p28"/>
          <p:cNvSpPr txBox="1">
            <a:spLocks noGrp="1"/>
          </p:cNvSpPr>
          <p:nvPr>
            <p:ph type="title"/>
          </p:nvPr>
        </p:nvSpPr>
        <p:spPr>
          <a:xfrm>
            <a:off x="550863" y="550800"/>
            <a:ext cx="7308850" cy="9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en-US"/>
              <a:t>What you can do now……</a:t>
            </a:r>
            <a:endParaRPr/>
          </a:p>
        </p:txBody>
      </p:sp>
      <p:sp>
        <p:nvSpPr>
          <p:cNvPr id="555" name="Google Shape;555;p28"/>
          <p:cNvSpPr/>
          <p:nvPr/>
        </p:nvSpPr>
        <p:spPr>
          <a:xfrm>
            <a:off x="0" y="2083435"/>
            <a:ext cx="12192000" cy="4774564"/>
          </a:xfrm>
          <a:prstGeom prst="rect">
            <a:avLst/>
          </a:prstGeom>
          <a:solidFill>
            <a:srgbClr val="E3F1EC">
              <a:alpha val="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556" name="Google Shape;556;p28"/>
          <p:cNvGrpSpPr/>
          <p:nvPr/>
        </p:nvGrpSpPr>
        <p:grpSpPr>
          <a:xfrm>
            <a:off x="550863" y="2624135"/>
            <a:ext cx="11090275" cy="3468690"/>
            <a:chOff x="0" y="0"/>
            <a:chExt cx="11090275" cy="3468690"/>
          </a:xfrm>
        </p:grpSpPr>
        <p:sp>
          <p:nvSpPr>
            <p:cNvPr id="557" name="Google Shape;557;p28"/>
            <p:cNvSpPr/>
            <p:nvPr/>
          </p:nvSpPr>
          <p:spPr>
            <a:xfrm>
              <a:off x="0" y="0"/>
              <a:ext cx="3465711" cy="3468690"/>
            </a:xfrm>
            <a:prstGeom prst="rect">
              <a:avLst/>
            </a:prstGeom>
            <a:solidFill>
              <a:srgbClr val="F6CDCB">
                <a:alpha val="89803"/>
              </a:srgbClr>
            </a:solidFill>
            <a:ln w="12700" cap="flat" cmpd="sng">
              <a:solidFill>
                <a:srgbClr val="F6CDCB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8"/>
            <p:cNvSpPr txBox="1"/>
            <p:nvPr/>
          </p:nvSpPr>
          <p:spPr>
            <a:xfrm>
              <a:off x="0" y="1318102"/>
              <a:ext cx="3465711" cy="2081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200" tIns="330200" rIns="270200" bIns="330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Gill Sans"/>
                <a:buNone/>
              </a:pPr>
              <a:r>
                <a:rPr lang="en-US" sz="11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* Purchase a good thermometer. 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Gill Sans"/>
                <a:buNone/>
              </a:pPr>
              <a:r>
                <a:rPr lang="en-US" sz="11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* Parents/guardians must take the student’s temperature before arriving at school.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Gill Sans"/>
                <a:buNone/>
              </a:pPr>
              <a:r>
                <a:rPr lang="en-US" sz="11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* Purchase a water bottle, ideally one with close tops and no straws.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Gill Sans"/>
                <a:buNone/>
              </a:pPr>
              <a:r>
                <a:rPr lang="en-US" sz="11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*Talk to your child about safety, wearing masks, and what to expect upon returning to school 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Gill Sans"/>
                <a:buNone/>
              </a:pPr>
              <a:r>
                <a:rPr lang="en-US" sz="11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*Practice wearing masks for extended periods of time.</a:t>
              </a:r>
              <a:endParaRPr/>
            </a:p>
          </p:txBody>
        </p:sp>
        <p:sp>
          <p:nvSpPr>
            <p:cNvPr id="559" name="Google Shape;559;p28"/>
            <p:cNvSpPr/>
            <p:nvPr/>
          </p:nvSpPr>
          <p:spPr>
            <a:xfrm>
              <a:off x="1212552" y="346868"/>
              <a:ext cx="1040607" cy="1040607"/>
            </a:xfrm>
            <a:prstGeom prst="ellipse">
              <a:avLst/>
            </a:prstGeom>
            <a:solidFill>
              <a:srgbClr val="E63B27"/>
            </a:solidFill>
            <a:ln w="12700" cap="flat" cmpd="sng">
              <a:solidFill>
                <a:srgbClr val="E63B2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8"/>
            <p:cNvSpPr txBox="1"/>
            <p:nvPr/>
          </p:nvSpPr>
          <p:spPr>
            <a:xfrm>
              <a:off x="1364945" y="499261"/>
              <a:ext cx="735821" cy="735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125" tIns="12700" rIns="81125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Gill Sans"/>
                <a:buNone/>
              </a:pPr>
              <a:r>
                <a:rPr lang="en-US" sz="48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1</a:t>
              </a:r>
              <a:endParaRPr/>
            </a:p>
          </p:txBody>
        </p:sp>
        <p:sp>
          <p:nvSpPr>
            <p:cNvPr id="561" name="Google Shape;561;p28"/>
            <p:cNvSpPr/>
            <p:nvPr/>
          </p:nvSpPr>
          <p:spPr>
            <a:xfrm>
              <a:off x="0" y="3468618"/>
              <a:ext cx="3465711" cy="72"/>
            </a:xfrm>
            <a:prstGeom prst="rect">
              <a:avLst/>
            </a:prstGeom>
            <a:solidFill>
              <a:srgbClr val="E1531F"/>
            </a:solidFill>
            <a:ln w="12700" cap="flat" cmpd="sng">
              <a:solidFill>
                <a:srgbClr val="E1531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8"/>
            <p:cNvSpPr/>
            <p:nvPr/>
          </p:nvSpPr>
          <p:spPr>
            <a:xfrm>
              <a:off x="3812282" y="0"/>
              <a:ext cx="3465711" cy="3468690"/>
            </a:xfrm>
            <a:prstGeom prst="rect">
              <a:avLst/>
            </a:prstGeom>
            <a:solidFill>
              <a:srgbClr val="ECDAC9">
                <a:alpha val="89803"/>
              </a:srgbClr>
            </a:solidFill>
            <a:ln w="12700" cap="flat" cmpd="sng">
              <a:solidFill>
                <a:srgbClr val="ECDAC9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8"/>
            <p:cNvSpPr txBox="1"/>
            <p:nvPr/>
          </p:nvSpPr>
          <p:spPr>
            <a:xfrm>
              <a:off x="3812282" y="1318102"/>
              <a:ext cx="3465711" cy="2081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200" tIns="330200" rIns="270200" bIns="330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Gill Sans"/>
                <a:buNone/>
              </a:pPr>
              <a:r>
                <a:rPr lang="en-US" sz="11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Schedule appointments </a:t>
              </a:r>
              <a:r>
                <a:rPr lang="en-US" sz="11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for physicals, dentals, and vision exams.</a:t>
              </a:r>
              <a:endParaRPr/>
            </a:p>
            <a:p>
              <a:pPr marL="57150" marR="0" lvl="1" indent="-5715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Gill Sans"/>
                <a:buChar char="•"/>
              </a:pPr>
              <a:r>
                <a:rPr lang="en-US" sz="9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PreK </a:t>
              </a:r>
              <a:r>
                <a:rPr lang="en-US" sz="9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students need a complete physical exam</a:t>
              </a:r>
              <a:endParaRPr sz="9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57150" marR="0" lvl="1" indent="-57150" algn="l" rtl="0">
                <a:lnSpc>
                  <a:spcPct val="90000"/>
                </a:lnSpc>
                <a:spcBef>
                  <a:spcPts val="135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Gill Sans"/>
                <a:buChar char="•"/>
              </a:pPr>
              <a:r>
                <a:rPr lang="en-US" sz="9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Kg </a:t>
              </a:r>
              <a:r>
                <a:rPr lang="en-US" sz="9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students need a physical, a vision, and a dental exam</a:t>
              </a:r>
              <a:endParaRPr sz="9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57150" marR="0" lvl="1" indent="-57150" algn="l" rtl="0">
                <a:lnSpc>
                  <a:spcPct val="90000"/>
                </a:lnSpc>
                <a:spcBef>
                  <a:spcPts val="135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Gill Sans"/>
                <a:buChar char="•"/>
              </a:pPr>
              <a:r>
                <a:rPr lang="en-US" sz="9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2</a:t>
              </a:r>
              <a:r>
                <a:rPr lang="en-US" sz="900" b="1" i="0" u="none" strike="noStrike" cap="none" baseline="300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nd</a:t>
              </a:r>
              <a:r>
                <a:rPr lang="en-US" sz="9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 graders </a:t>
              </a:r>
              <a:r>
                <a:rPr lang="en-US" sz="9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need a dental exam</a:t>
              </a:r>
              <a:endParaRPr sz="9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57150" marR="0" lvl="1" indent="-57150" algn="l" rtl="0">
                <a:lnSpc>
                  <a:spcPct val="90000"/>
                </a:lnSpc>
                <a:spcBef>
                  <a:spcPts val="135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Gill Sans"/>
                <a:buChar char="•"/>
              </a:pPr>
              <a:r>
                <a:rPr lang="en-US" sz="9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6</a:t>
              </a:r>
              <a:r>
                <a:rPr lang="en-US" sz="900" b="1" i="0" u="none" strike="noStrike" cap="none" baseline="300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th</a:t>
              </a:r>
              <a:r>
                <a:rPr lang="en-US" sz="9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 graders </a:t>
              </a:r>
              <a:r>
                <a:rPr lang="en-US" sz="9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need a physical and dental exam</a:t>
              </a:r>
              <a:endParaRPr/>
            </a:p>
          </p:txBody>
        </p:sp>
        <p:sp>
          <p:nvSpPr>
            <p:cNvPr id="564" name="Google Shape;564;p28"/>
            <p:cNvSpPr/>
            <p:nvPr/>
          </p:nvSpPr>
          <p:spPr>
            <a:xfrm>
              <a:off x="5024834" y="346868"/>
              <a:ext cx="1040607" cy="1040607"/>
            </a:xfrm>
            <a:prstGeom prst="ellipse">
              <a:avLst/>
            </a:prstGeom>
            <a:solidFill>
              <a:srgbClr val="D46E1E"/>
            </a:solidFill>
            <a:ln w="12700" cap="flat" cmpd="sng">
              <a:solidFill>
                <a:srgbClr val="D46E1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8"/>
            <p:cNvSpPr txBox="1"/>
            <p:nvPr/>
          </p:nvSpPr>
          <p:spPr>
            <a:xfrm>
              <a:off x="5177227" y="499261"/>
              <a:ext cx="735821" cy="735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125" tIns="12700" rIns="81125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Gill Sans"/>
                <a:buNone/>
              </a:pPr>
              <a:r>
                <a:rPr lang="en-US" sz="48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2</a:t>
              </a:r>
              <a:endParaRPr/>
            </a:p>
          </p:txBody>
        </p:sp>
        <p:sp>
          <p:nvSpPr>
            <p:cNvPr id="566" name="Google Shape;566;p28"/>
            <p:cNvSpPr/>
            <p:nvPr/>
          </p:nvSpPr>
          <p:spPr>
            <a:xfrm>
              <a:off x="3812282" y="3468618"/>
              <a:ext cx="3465711" cy="72"/>
            </a:xfrm>
            <a:prstGeom prst="rect">
              <a:avLst/>
            </a:prstGeom>
            <a:solidFill>
              <a:srgbClr val="C6841F"/>
            </a:solidFill>
            <a:ln w="12700" cap="flat" cmpd="sng">
              <a:solidFill>
                <a:srgbClr val="C6841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8"/>
            <p:cNvSpPr/>
            <p:nvPr/>
          </p:nvSpPr>
          <p:spPr>
            <a:xfrm>
              <a:off x="7624564" y="0"/>
              <a:ext cx="3465711" cy="3468690"/>
            </a:xfrm>
            <a:prstGeom prst="rect">
              <a:avLst/>
            </a:prstGeom>
            <a:solidFill>
              <a:srgbClr val="E2DFCA">
                <a:alpha val="89803"/>
              </a:srgbClr>
            </a:solidFill>
            <a:ln w="12700" cap="flat" cmpd="sng">
              <a:solidFill>
                <a:srgbClr val="E2DFC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8"/>
            <p:cNvSpPr txBox="1"/>
            <p:nvPr/>
          </p:nvSpPr>
          <p:spPr>
            <a:xfrm>
              <a:off x="7624564" y="1318102"/>
              <a:ext cx="3465711" cy="2081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200" tIns="330200" rIns="270200" bIns="330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Gill Sans"/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* Volunteer and help out as much as possible.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Gill Sans"/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* Sign up through Sign-up Genius (invitation coming soon)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Gill Sans"/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*Plan accordingly and attend our Zoom sessions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Gill Sans"/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Gill Sans"/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8837116" y="346868"/>
              <a:ext cx="1040607" cy="1040607"/>
            </a:xfrm>
            <a:prstGeom prst="ellipse">
              <a:avLst/>
            </a:prstGeom>
            <a:solidFill>
              <a:srgbClr val="B8951F"/>
            </a:solidFill>
            <a:ln w="12700" cap="flat" cmpd="sng">
              <a:solidFill>
                <a:srgbClr val="B8951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8"/>
            <p:cNvSpPr txBox="1"/>
            <p:nvPr/>
          </p:nvSpPr>
          <p:spPr>
            <a:xfrm>
              <a:off x="8989509" y="499261"/>
              <a:ext cx="735821" cy="735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125" tIns="12700" rIns="81125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Gill Sans"/>
                <a:buNone/>
              </a:pPr>
              <a:r>
                <a:rPr lang="en-US" sz="48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3</a:t>
              </a:r>
              <a:endParaRPr/>
            </a:p>
          </p:txBody>
        </p:sp>
        <p:sp>
          <p:nvSpPr>
            <p:cNvPr id="571" name="Google Shape;571;p28"/>
            <p:cNvSpPr/>
            <p:nvPr/>
          </p:nvSpPr>
          <p:spPr>
            <a:xfrm>
              <a:off x="7624564" y="3468618"/>
              <a:ext cx="3465711" cy="72"/>
            </a:xfrm>
            <a:prstGeom prst="rect">
              <a:avLst/>
            </a:prstGeom>
            <a:solidFill>
              <a:srgbClr val="AAA320"/>
            </a:solidFill>
            <a:ln w="12700" cap="flat" cmpd="sng">
              <a:solidFill>
                <a:srgbClr val="AAA32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9"/>
          <p:cNvSpPr/>
          <p:nvPr/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 extrusionOk="0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0">
                <a:srgbClr val="325A4C"/>
              </a:gs>
              <a:gs pos="30000">
                <a:srgbClr val="325A4C"/>
              </a:gs>
              <a:gs pos="40000">
                <a:srgbClr val="48816E"/>
              </a:gs>
              <a:gs pos="60000">
                <a:srgbClr val="325A4C"/>
              </a:gs>
              <a:gs pos="100000">
                <a:schemeClr val="dk2"/>
              </a:gs>
            </a:gsLst>
            <a:lin ang="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78" name="Google Shape;578;p29"/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0">
                <a:srgbClr val="2B4D41"/>
              </a:gs>
              <a:gs pos="50000">
                <a:srgbClr val="2B4D41"/>
              </a:gs>
              <a:gs pos="100000">
                <a:srgbClr val="325A4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79" name="Google Shape;579;p29"/>
          <p:cNvSpPr/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580" name="Google Shape;580;p29"/>
          <p:cNvGrpSpPr/>
          <p:nvPr/>
        </p:nvGrpSpPr>
        <p:grpSpPr>
          <a:xfrm>
            <a:off x="1292493" y="4299807"/>
            <a:ext cx="2083885" cy="2083885"/>
            <a:chOff x="4842143" y="3556857"/>
            <a:chExt cx="2083885" cy="2083885"/>
          </a:xfrm>
        </p:grpSpPr>
        <p:sp>
          <p:nvSpPr>
            <p:cNvPr id="581" name="Google Shape;581;p29"/>
            <p:cNvSpPr/>
            <p:nvPr/>
          </p:nvSpPr>
          <p:spPr>
            <a:xfrm rot="8100000" flipH="1">
              <a:off x="5005634" y="4191206"/>
              <a:ext cx="1853969" cy="926985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82" name="Google Shape;582;p29"/>
            <p:cNvSpPr/>
            <p:nvPr/>
          </p:nvSpPr>
          <p:spPr>
            <a:xfrm rot="8100000" flipH="1">
              <a:off x="4957101" y="4052255"/>
              <a:ext cx="1853969" cy="1093090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rgbClr val="7BB5A0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83" name="Google Shape;583;p29"/>
            <p:cNvSpPr/>
            <p:nvPr/>
          </p:nvSpPr>
          <p:spPr>
            <a:xfrm rot="2700000" flipH="1">
              <a:off x="6040374" y="3601683"/>
              <a:ext cx="107098" cy="466589"/>
            </a:xfrm>
            <a:prstGeom prst="ellipse">
              <a:avLst/>
            </a:prstGeom>
            <a:solidFill>
              <a:srgbClr val="325A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84" name="Google Shape;584;p29"/>
            <p:cNvSpPr/>
            <p:nvPr/>
          </p:nvSpPr>
          <p:spPr>
            <a:xfrm rot="2700000" flipH="1">
              <a:off x="5059348" y="4582709"/>
              <a:ext cx="107098" cy="466589"/>
            </a:xfrm>
            <a:prstGeom prst="ellipse">
              <a:avLst/>
            </a:prstGeom>
            <a:solidFill>
              <a:srgbClr val="325A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585" name="Google Shape;585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86" name="Google Shape;586;p29"/>
          <p:cNvSpPr txBox="1">
            <a:spLocks noGrp="1"/>
          </p:cNvSpPr>
          <p:nvPr>
            <p:ph type="title"/>
          </p:nvPr>
        </p:nvSpPr>
        <p:spPr>
          <a:xfrm>
            <a:off x="8075614" y="549275"/>
            <a:ext cx="3565524" cy="3034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endParaRPr/>
          </a:p>
        </p:txBody>
      </p:sp>
      <p:pic>
        <p:nvPicPr>
          <p:cNvPr id="587" name="Google Shape;587;p29" descr="Ques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289" y="549275"/>
            <a:ext cx="5761037" cy="5761037"/>
          </a:xfrm>
          <a:custGeom>
            <a:avLst/>
            <a:gdLst/>
            <a:ahLst/>
            <a:cxnLst/>
            <a:rect l="l" t="t" r="r" b="b"/>
            <a:pathLst>
              <a:path w="6973888" h="5761037" extrusionOk="0">
                <a:moveTo>
                  <a:pt x="0" y="0"/>
                </a:moveTo>
                <a:lnTo>
                  <a:pt x="6973888" y="0"/>
                </a:lnTo>
                <a:lnTo>
                  <a:pt x="6973888" y="5761037"/>
                </a:lnTo>
                <a:lnTo>
                  <a:pt x="0" y="576103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88" name="Google Shape;588;p29"/>
          <p:cNvSpPr/>
          <p:nvPr/>
        </p:nvSpPr>
        <p:spPr>
          <a:xfrm>
            <a:off x="10795000" y="4960218"/>
            <a:ext cx="1080000" cy="108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89" name="Google Shape;58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450" y="543791"/>
            <a:ext cx="10883900" cy="5936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0" name="Google Shape;160;p3"/>
          <p:cNvSpPr txBox="1"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en-US"/>
              <a:t>As with all things God,</a:t>
            </a:r>
            <a:br>
              <a:rPr lang="en-US"/>
            </a:br>
            <a:r>
              <a:rPr lang="en-US"/>
              <a:t>Let us pray</a:t>
            </a:r>
            <a:endParaRPr/>
          </a:p>
        </p:txBody>
      </p:sp>
      <p:pic>
        <p:nvPicPr>
          <p:cNvPr id="161" name="Google Shape;161;p3"/>
          <p:cNvPicPr preferRelativeResize="0"/>
          <p:nvPr/>
        </p:nvPicPr>
        <p:blipFill rotWithShape="1">
          <a:blip r:embed="rId3">
            <a:alphaModFix/>
          </a:blip>
          <a:srcRect l="572" r="14099" b="2"/>
          <a:stretch/>
        </p:blipFill>
        <p:spPr>
          <a:xfrm>
            <a:off x="4743451" y="549275"/>
            <a:ext cx="6897687" cy="5759451"/>
          </a:xfrm>
          <a:custGeom>
            <a:avLst/>
            <a:gdLst/>
            <a:ahLst/>
            <a:cxnLst/>
            <a:rect l="l" t="t" r="r" b="b"/>
            <a:pathLst>
              <a:path w="6897687" h="5759451" extrusionOk="0">
                <a:moveTo>
                  <a:pt x="0" y="0"/>
                </a:moveTo>
                <a:lnTo>
                  <a:pt x="6897687" y="0"/>
                </a:lnTo>
                <a:lnTo>
                  <a:pt x="6897687" y="5759451"/>
                </a:lnTo>
                <a:lnTo>
                  <a:pt x="0" y="5759451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62" name="Google Shape;162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158965" y="2678113"/>
            <a:ext cx="2349321" cy="3414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9" name="Google Shape;169;p4"/>
          <p:cNvSpPr txBox="1">
            <a:spLocks noGrp="1"/>
          </p:cNvSpPr>
          <p:nvPr>
            <p:ph type="title"/>
          </p:nvPr>
        </p:nvSpPr>
        <p:spPr>
          <a:xfrm>
            <a:off x="550862" y="580363"/>
            <a:ext cx="5437188" cy="133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en-US"/>
              <a:t>Goals and Objectives</a:t>
            </a:r>
            <a:endParaRPr/>
          </a:p>
        </p:txBody>
      </p:sp>
      <p:grpSp>
        <p:nvGrpSpPr>
          <p:cNvPr id="170" name="Google Shape;170;p4"/>
          <p:cNvGrpSpPr/>
          <p:nvPr/>
        </p:nvGrpSpPr>
        <p:grpSpPr>
          <a:xfrm>
            <a:off x="826896" y="1851938"/>
            <a:ext cx="897877" cy="934082"/>
            <a:chOff x="5129684" y="1232940"/>
            <a:chExt cx="897877" cy="934082"/>
          </a:xfrm>
        </p:grpSpPr>
        <p:sp>
          <p:nvSpPr>
            <p:cNvPr id="171" name="Google Shape;171;p4"/>
            <p:cNvSpPr/>
            <p:nvPr/>
          </p:nvSpPr>
          <p:spPr>
            <a:xfrm rot="1800000">
              <a:off x="5356930" y="1363788"/>
              <a:ext cx="621086" cy="364601"/>
            </a:xfrm>
            <a:custGeom>
              <a:avLst/>
              <a:gdLst/>
              <a:ahLst/>
              <a:cxnLst/>
              <a:rect l="l" t="t" r="r" b="b"/>
              <a:pathLst>
                <a:path w="540" h="317" extrusionOk="0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>
              <a:gsLst>
                <a:gs pos="0">
                  <a:srgbClr val="325A4C">
                    <a:alpha val="20000"/>
                  </a:srgbClr>
                </a:gs>
                <a:gs pos="20000">
                  <a:srgbClr val="325A4C">
                    <a:alpha val="20000"/>
                  </a:srgbClr>
                </a:gs>
                <a:gs pos="100000">
                  <a:srgbClr val="EFAF68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 rot="1800000">
              <a:off x="5243759" y="1430747"/>
              <a:ext cx="305942" cy="538275"/>
            </a:xfrm>
            <a:custGeom>
              <a:avLst/>
              <a:gdLst/>
              <a:ahLst/>
              <a:cxnLst/>
              <a:rect l="l" t="t" r="r" b="b"/>
              <a:pathLst>
                <a:path w="266" h="468" extrusionOk="0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>
              <a:gsLst>
                <a:gs pos="0">
                  <a:srgbClr val="325A4C">
                    <a:alpha val="20000"/>
                  </a:srgbClr>
                </a:gs>
                <a:gs pos="20000">
                  <a:srgbClr val="325A4C">
                    <a:alpha val="20000"/>
                  </a:srgbClr>
                </a:gs>
                <a:gs pos="100000">
                  <a:srgbClr val="EFAF68">
                    <a:alpha val="20000"/>
                  </a:srgbClr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 rot="1800000">
              <a:off x="5508097" y="1586019"/>
              <a:ext cx="315144" cy="538275"/>
            </a:xfrm>
            <a:custGeom>
              <a:avLst/>
              <a:gdLst/>
              <a:ahLst/>
              <a:cxnLst/>
              <a:rect l="l" t="t" r="r" b="b"/>
              <a:pathLst>
                <a:path w="274" h="468" extrusionOk="0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>
              <a:gsLst>
                <a:gs pos="0">
                  <a:srgbClr val="325A4C">
                    <a:alpha val="20000"/>
                  </a:srgbClr>
                </a:gs>
                <a:gs pos="20000">
                  <a:srgbClr val="325A4C">
                    <a:alpha val="20000"/>
                  </a:srgbClr>
                </a:gs>
                <a:gs pos="100000">
                  <a:srgbClr val="EFAF68">
                    <a:alpha val="20000"/>
                  </a:srgbClr>
                </a:gs>
              </a:gsLst>
              <a:lin ang="18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pic>
        <p:nvPicPr>
          <p:cNvPr id="174" name="Google Shape;174;p4"/>
          <p:cNvPicPr preferRelativeResize="0"/>
          <p:nvPr/>
        </p:nvPicPr>
        <p:blipFill rotWithShape="1">
          <a:blip r:embed="rId3">
            <a:alphaModFix/>
          </a:blip>
          <a:srcRect l="31476"/>
          <a:stretch/>
        </p:blipFill>
        <p:spPr>
          <a:xfrm>
            <a:off x="1331993" y="2530474"/>
            <a:ext cx="4211478" cy="3779838"/>
          </a:xfrm>
          <a:custGeom>
            <a:avLst/>
            <a:gdLst/>
            <a:ahLst/>
            <a:cxnLst/>
            <a:rect l="l" t="t" r="r" b="b"/>
            <a:pathLst>
              <a:path w="5773738" h="3779838" extrusionOk="0">
                <a:moveTo>
                  <a:pt x="0" y="0"/>
                </a:moveTo>
                <a:lnTo>
                  <a:pt x="5773738" y="0"/>
                </a:lnTo>
                <a:lnTo>
                  <a:pt x="5773738" y="3779838"/>
                </a:lnTo>
                <a:lnTo>
                  <a:pt x="0" y="377983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7140575" y="1520825"/>
            <a:ext cx="4500562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Share Technology plans (Learning Management System and Video Conferencing Tool)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Share plan for Academics, Subject Areas and Enrichment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Share information on Virtual/ Remote Learning (long Term and Short Term) with a sample schedule and E-learning tools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Share plans for Social-Emotional and school wide approaches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Share plans for Catholic Identity and Religious Education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Q &amp; A</a:t>
            </a:r>
            <a:endParaRPr/>
          </a:p>
          <a:p>
            <a:pPr marL="228600" lvl="0" indent="-1206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endParaRPr sz="1700"/>
          </a:p>
          <a:p>
            <a:pPr marL="228600" lvl="0" indent="-1206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endParaRPr sz="1700"/>
          </a:p>
          <a:p>
            <a:pPr marL="228600" lvl="0" indent="-1206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endParaRPr sz="1700"/>
          </a:p>
          <a:p>
            <a:pPr marL="228600" lvl="0" indent="-1206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endParaRPr sz="1700"/>
          </a:p>
          <a:p>
            <a:pPr marL="228600" lvl="0" indent="-1206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endParaRPr sz="1700"/>
          </a:p>
          <a:p>
            <a:pPr marL="228600" lvl="0" indent="-1206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endParaRPr sz="1700"/>
          </a:p>
          <a:p>
            <a:pPr marL="228600" lvl="0" indent="-1206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endParaRPr sz="1700"/>
          </a:p>
          <a:p>
            <a:pPr marL="228600" lvl="0" indent="-1206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endParaRPr sz="1700"/>
          </a:p>
          <a:p>
            <a:pPr marL="228600" lvl="0" indent="-1206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endParaRPr sz="1700"/>
          </a:p>
          <a:p>
            <a:pPr marL="228600" lvl="0" indent="-1206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endParaRPr sz="1700"/>
          </a:p>
          <a:p>
            <a:pPr marL="228600" lvl="0" indent="-1206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endParaRPr sz="1700"/>
          </a:p>
          <a:p>
            <a:pPr marL="228600" lvl="0" indent="-1206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endParaRPr sz="1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182" name="Google Shape;182;p5"/>
          <p:cNvGrpSpPr/>
          <p:nvPr/>
        </p:nvGrpSpPr>
        <p:grpSpPr>
          <a:xfrm>
            <a:off x="499402" y="414997"/>
            <a:ext cx="11141735" cy="5677828"/>
            <a:chOff x="0" y="0"/>
            <a:chExt cx="11141735" cy="5677828"/>
          </a:xfrm>
        </p:grpSpPr>
        <p:sp>
          <p:nvSpPr>
            <p:cNvPr id="183" name="Google Shape;183;p5"/>
            <p:cNvSpPr/>
            <p:nvPr/>
          </p:nvSpPr>
          <p:spPr>
            <a:xfrm rot="-5400000">
              <a:off x="1365976" y="-1365976"/>
              <a:ext cx="2838914" cy="5570867"/>
            </a:xfrm>
            <a:prstGeom prst="round1Rect">
              <a:avLst>
                <a:gd name="adj" fmla="val 16667"/>
              </a:avLst>
            </a:prstGeom>
            <a:solidFill>
              <a:srgbClr val="D57A1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 txBox="1"/>
            <p:nvPr/>
          </p:nvSpPr>
          <p:spPr>
            <a:xfrm>
              <a:off x="0" y="0"/>
              <a:ext cx="5570867" cy="21291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192000" rIns="192000" bIns="192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Gill Sans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Health and Safety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945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Gill Sans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First</a:t>
              </a: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5570867" y="0"/>
              <a:ext cx="5570867" cy="2838914"/>
            </a:xfrm>
            <a:prstGeom prst="round1Rect">
              <a:avLst>
                <a:gd name="adj" fmla="val 16667"/>
              </a:avLst>
            </a:prstGeom>
            <a:solidFill>
              <a:srgbClr val="D57A1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 txBox="1"/>
            <p:nvPr/>
          </p:nvSpPr>
          <p:spPr>
            <a:xfrm>
              <a:off x="5570867" y="0"/>
              <a:ext cx="5570867" cy="21291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192000" rIns="192000" bIns="192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Gill Sans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Core Instruction</a:t>
              </a: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 rot="10800000">
              <a:off x="0" y="2838914"/>
              <a:ext cx="5570867" cy="2838914"/>
            </a:xfrm>
            <a:prstGeom prst="round1Rect">
              <a:avLst>
                <a:gd name="adj" fmla="val 16667"/>
              </a:avLst>
            </a:prstGeom>
            <a:solidFill>
              <a:srgbClr val="D57A1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 txBox="1"/>
            <p:nvPr/>
          </p:nvSpPr>
          <p:spPr>
            <a:xfrm>
              <a:off x="0" y="3548642"/>
              <a:ext cx="5570867" cy="21291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192000" rIns="192000" bIns="192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Gill Sans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Parameters, Initiatives,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945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Gill Sans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and Communication</a:t>
              </a: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 rot="5400000">
              <a:off x="6936844" y="1472937"/>
              <a:ext cx="2838914" cy="5570867"/>
            </a:xfrm>
            <a:prstGeom prst="round1Rect">
              <a:avLst>
                <a:gd name="adj" fmla="val 16667"/>
              </a:avLst>
            </a:prstGeom>
            <a:solidFill>
              <a:srgbClr val="D57A1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 txBox="1"/>
            <p:nvPr/>
          </p:nvSpPr>
          <p:spPr>
            <a:xfrm>
              <a:off x="5570867" y="3548642"/>
              <a:ext cx="5570867" cy="21291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192000" rIns="192000" bIns="192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Gill Sans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Flexibility and Resilience</a:t>
              </a: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3899607" y="2129185"/>
              <a:ext cx="3342520" cy="1419457"/>
            </a:xfrm>
            <a:prstGeom prst="roundRect">
              <a:avLst>
                <a:gd name="adj" fmla="val 16667"/>
              </a:avLst>
            </a:prstGeom>
            <a:solidFill>
              <a:srgbClr val="E7BDA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 txBox="1"/>
            <p:nvPr/>
          </p:nvSpPr>
          <p:spPr>
            <a:xfrm>
              <a:off x="3968899" y="2198477"/>
              <a:ext cx="3203936" cy="12808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102850" rIns="10285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Gill Sans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Fundamental Principles of the plan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3500"/>
            <a:ext cx="12192000" cy="67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5" name="Google Shape;205;p7"/>
          <p:cNvSpPr txBox="1"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sz="4400"/>
              <a:t>St. Bartholomew Mission</a:t>
            </a:r>
            <a:endParaRPr/>
          </a:p>
        </p:txBody>
      </p:sp>
      <p:grpSp>
        <p:nvGrpSpPr>
          <p:cNvPr id="206" name="Google Shape;206;p7"/>
          <p:cNvGrpSpPr/>
          <p:nvPr/>
        </p:nvGrpSpPr>
        <p:grpSpPr>
          <a:xfrm>
            <a:off x="10342644" y="-261696"/>
            <a:ext cx="1795754" cy="1868164"/>
            <a:chOff x="5008644" y="2170786"/>
            <a:chExt cx="1795754" cy="1868164"/>
          </a:xfrm>
        </p:grpSpPr>
        <p:sp>
          <p:nvSpPr>
            <p:cNvPr id="207" name="Google Shape;207;p7"/>
            <p:cNvSpPr/>
            <p:nvPr/>
          </p:nvSpPr>
          <p:spPr>
            <a:xfrm rot="1800000">
              <a:off x="5463135" y="2432482"/>
              <a:ext cx="1242172" cy="729202"/>
            </a:xfrm>
            <a:custGeom>
              <a:avLst/>
              <a:gdLst/>
              <a:ahLst/>
              <a:cxnLst/>
              <a:rect l="l" t="t" r="r" b="b"/>
              <a:pathLst>
                <a:path w="540" h="317" extrusionOk="0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>
              <a:gsLst>
                <a:gs pos="0">
                  <a:srgbClr val="325A4C">
                    <a:alpha val="20000"/>
                  </a:srgbClr>
                </a:gs>
                <a:gs pos="20000">
                  <a:srgbClr val="325A4C">
                    <a:alpha val="20000"/>
                  </a:srgbClr>
                </a:gs>
                <a:gs pos="100000">
                  <a:srgbClr val="EFAF68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rot="1800000">
              <a:off x="5236793" y="2566400"/>
              <a:ext cx="611884" cy="1076550"/>
            </a:xfrm>
            <a:custGeom>
              <a:avLst/>
              <a:gdLst/>
              <a:ahLst/>
              <a:cxnLst/>
              <a:rect l="l" t="t" r="r" b="b"/>
              <a:pathLst>
                <a:path w="266" h="468" extrusionOk="0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>
              <a:gsLst>
                <a:gs pos="0">
                  <a:srgbClr val="325A4C">
                    <a:alpha val="20000"/>
                  </a:srgbClr>
                </a:gs>
                <a:gs pos="20000">
                  <a:srgbClr val="325A4C">
                    <a:alpha val="20000"/>
                  </a:srgbClr>
                </a:gs>
                <a:gs pos="100000">
                  <a:srgbClr val="EFAF68">
                    <a:alpha val="40000"/>
                  </a:srgbClr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rot="1800000">
              <a:off x="5765469" y="2876944"/>
              <a:ext cx="630288" cy="1076550"/>
            </a:xfrm>
            <a:custGeom>
              <a:avLst/>
              <a:gdLst/>
              <a:ahLst/>
              <a:cxnLst/>
              <a:rect l="l" t="t" r="r" b="b"/>
              <a:pathLst>
                <a:path w="274" h="468" extrusionOk="0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>
              <a:gsLst>
                <a:gs pos="0">
                  <a:srgbClr val="325A4C">
                    <a:alpha val="20000"/>
                  </a:srgbClr>
                </a:gs>
                <a:gs pos="20000">
                  <a:srgbClr val="325A4C">
                    <a:alpha val="20000"/>
                  </a:srgbClr>
                </a:gs>
                <a:gs pos="100000">
                  <a:srgbClr val="F4C99B">
                    <a:alpha val="60000"/>
                  </a:srgbClr>
                </a:gs>
              </a:gsLst>
              <a:lin ang="18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210" name="Google Shape;210;p7"/>
          <p:cNvSpPr/>
          <p:nvPr/>
        </p:nvSpPr>
        <p:spPr>
          <a:xfrm>
            <a:off x="2677897" y="5497189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1" name="Google Shape;211;p7"/>
          <p:cNvSpPr txBox="1">
            <a:spLocks noGrp="1"/>
          </p:cNvSpPr>
          <p:nvPr>
            <p:ph type="body" idx="1"/>
          </p:nvPr>
        </p:nvSpPr>
        <p:spPr>
          <a:xfrm>
            <a:off x="550863" y="3096405"/>
            <a:ext cx="3808352" cy="2996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90"/>
              <a:buChar char="•"/>
            </a:pPr>
            <a:r>
              <a:rPr lang="en-US" sz="2590"/>
              <a:t>To provide ALL  students </a:t>
            </a:r>
            <a:r>
              <a:rPr lang="en-US" sz="2590" u="sng"/>
              <a:t>access</a:t>
            </a:r>
            <a:r>
              <a:rPr lang="en-US" sz="2590"/>
              <a:t> to a sound and high-quality instructional program and nurturing supports in the fashion that meets the needs of each family.</a:t>
            </a:r>
            <a:endParaRPr/>
          </a:p>
        </p:txBody>
      </p:sp>
      <p:pic>
        <p:nvPicPr>
          <p:cNvPr id="212" name="Google Shape;212;p7" descr="A close up of text on a whit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1485" y="549275"/>
            <a:ext cx="6329067" cy="5759451"/>
          </a:xfrm>
          <a:custGeom>
            <a:avLst/>
            <a:gdLst/>
            <a:ahLst/>
            <a:cxnLst/>
            <a:rect l="l" t="t" r="r" b="b"/>
            <a:pathLst>
              <a:path w="7090237" h="5759451" extrusionOk="0">
                <a:moveTo>
                  <a:pt x="0" y="0"/>
                </a:moveTo>
                <a:lnTo>
                  <a:pt x="7090237" y="0"/>
                </a:lnTo>
                <a:lnTo>
                  <a:pt x="7090237" y="5759451"/>
                </a:lnTo>
                <a:lnTo>
                  <a:pt x="0" y="5759451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"/>
          <p:cNvSpPr txBox="1">
            <a:spLocks noGrp="1"/>
          </p:cNvSpPr>
          <p:nvPr>
            <p:ph type="title"/>
          </p:nvPr>
        </p:nvSpPr>
        <p:spPr>
          <a:xfrm>
            <a:off x="549539" y="436734"/>
            <a:ext cx="11091600" cy="88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Play"/>
              <a:buNone/>
            </a:pPr>
            <a:r>
              <a:rPr lang="en-US" sz="4320"/>
              <a:t>St. Bartholomew Reopening Team Members</a:t>
            </a:r>
            <a:endParaRPr/>
          </a:p>
        </p:txBody>
      </p:sp>
      <p:grpSp>
        <p:nvGrpSpPr>
          <p:cNvPr id="219" name="Google Shape;219;p8"/>
          <p:cNvGrpSpPr/>
          <p:nvPr/>
        </p:nvGrpSpPr>
        <p:grpSpPr>
          <a:xfrm>
            <a:off x="991092" y="1114477"/>
            <a:ext cx="9175516" cy="5487852"/>
            <a:chOff x="273640" y="52368"/>
            <a:chExt cx="9175516" cy="5487852"/>
          </a:xfrm>
        </p:grpSpPr>
        <p:sp>
          <p:nvSpPr>
            <p:cNvPr id="220" name="Google Shape;220;p8"/>
            <p:cNvSpPr/>
            <p:nvPr/>
          </p:nvSpPr>
          <p:spPr>
            <a:xfrm>
              <a:off x="273640" y="84408"/>
              <a:ext cx="1606861" cy="653222"/>
            </a:xfrm>
            <a:prstGeom prst="roundRect">
              <a:avLst>
                <a:gd name="adj" fmla="val 10000"/>
              </a:avLst>
            </a:prstGeom>
            <a:solidFill>
              <a:srgbClr val="D57A1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 txBox="1"/>
            <p:nvPr/>
          </p:nvSpPr>
          <p:spPr>
            <a:xfrm>
              <a:off x="292772" y="103540"/>
              <a:ext cx="1568597" cy="614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17775" rIns="26650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Gill Sans"/>
                <a:buNone/>
              </a:pPr>
              <a:r>
                <a:rPr lang="en-US" sz="14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Academic and Social-Emotional </a:t>
              </a: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434326" y="737631"/>
              <a:ext cx="954798" cy="43581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A8600F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223" name="Google Shape;223;p8"/>
            <p:cNvSpPr/>
            <p:nvPr/>
          </p:nvSpPr>
          <p:spPr>
            <a:xfrm>
              <a:off x="1389124" y="846837"/>
              <a:ext cx="2688799" cy="65322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D57A1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 txBox="1"/>
            <p:nvPr/>
          </p:nvSpPr>
          <p:spPr>
            <a:xfrm>
              <a:off x="1408256" y="865969"/>
              <a:ext cx="2650535" cy="614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Gill Sans"/>
                <a:buNone/>
              </a:pPr>
              <a:r>
                <a:rPr lang="en-US" sz="1200" b="1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Jennie Griffin, </a:t>
              </a:r>
              <a:r>
                <a:rPr lang="en-US" sz="12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Director of Curriculum and Instruction &amp; 3</a:t>
              </a:r>
              <a:r>
                <a:rPr lang="en-US" sz="1200" b="0" i="0" u="none" strike="noStrike" cap="none" baseline="30000">
                  <a:latin typeface="Gill Sans"/>
                  <a:ea typeface="Gill Sans"/>
                  <a:cs typeface="Gill Sans"/>
                  <a:sym typeface="Gill Sans"/>
                </a:rPr>
                <a:t>rd</a:t>
              </a:r>
              <a:r>
                <a:rPr lang="en-US" sz="12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 / 4</a:t>
              </a:r>
              <a:r>
                <a:rPr lang="en-US" sz="1200" b="0" i="0" u="none" strike="noStrike" cap="none" baseline="30000">
                  <a:latin typeface="Gill Sans"/>
                  <a:ea typeface="Gill Sans"/>
                  <a:cs typeface="Gill Sans"/>
                  <a:sym typeface="Gill Sans"/>
                </a:rPr>
                <a:t>th</a:t>
              </a:r>
              <a:r>
                <a:rPr lang="en-US" sz="12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 Grade Teach</a:t>
              </a:r>
              <a:r>
                <a:rPr lang="en-US" sz="12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er </a:t>
              </a: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434326" y="737631"/>
              <a:ext cx="982933" cy="12382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A8600F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226" name="Google Shape;226;p8"/>
            <p:cNvSpPr/>
            <p:nvPr/>
          </p:nvSpPr>
          <p:spPr>
            <a:xfrm>
              <a:off x="1417260" y="1649301"/>
              <a:ext cx="2604392" cy="65322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D57A1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 txBox="1"/>
            <p:nvPr/>
          </p:nvSpPr>
          <p:spPr>
            <a:xfrm>
              <a:off x="1450454" y="1677996"/>
              <a:ext cx="2566200" cy="61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Gill Sans"/>
                <a:buNone/>
              </a:pPr>
              <a:r>
                <a:rPr lang="en-US" sz="1200" b="1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Julie Marchant, </a:t>
              </a:r>
              <a:r>
                <a:rPr lang="en-US" sz="12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Coordinator of Catholic Life and Identity &amp; Kindergarten Teacher</a:t>
              </a: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434326" y="737631"/>
              <a:ext cx="997001" cy="20407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A8600F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229" name="Google Shape;229;p8"/>
            <p:cNvSpPr/>
            <p:nvPr/>
          </p:nvSpPr>
          <p:spPr>
            <a:xfrm>
              <a:off x="1431327" y="2451758"/>
              <a:ext cx="2604078" cy="65322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D57A1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 txBox="1"/>
            <p:nvPr/>
          </p:nvSpPr>
          <p:spPr>
            <a:xfrm>
              <a:off x="1450459" y="2470890"/>
              <a:ext cx="2565814" cy="614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Gill Sans"/>
                <a:buNone/>
              </a:pPr>
              <a:r>
                <a:rPr lang="en-US" sz="1200" b="1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Victoria Scott, </a:t>
              </a:r>
              <a:r>
                <a:rPr lang="en-US" sz="12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Coordinator of Diversity, Literacy, Language and Culture &amp; Middle School Literacy Teacher</a:t>
              </a: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434326" y="737631"/>
              <a:ext cx="1039204" cy="287133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A8600F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232" name="Google Shape;232;p8"/>
            <p:cNvSpPr/>
            <p:nvPr/>
          </p:nvSpPr>
          <p:spPr>
            <a:xfrm>
              <a:off x="1473531" y="3282357"/>
              <a:ext cx="2503785" cy="65322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D57A1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 txBox="1"/>
            <p:nvPr/>
          </p:nvSpPr>
          <p:spPr>
            <a:xfrm>
              <a:off x="1492663" y="3301489"/>
              <a:ext cx="2465521" cy="614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Gill Sans"/>
                <a:buNone/>
              </a:pPr>
              <a:r>
                <a:rPr lang="en-US" sz="1200" b="1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Tony Gambino</a:t>
              </a:r>
              <a:r>
                <a:rPr lang="en-US" sz="12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, Coordinator of Inclusive Education &amp; Middle School Science Teacher</a:t>
              </a: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434326" y="737631"/>
              <a:ext cx="1011069" cy="369489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A8600F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235" name="Google Shape;235;p8"/>
            <p:cNvSpPr/>
            <p:nvPr/>
          </p:nvSpPr>
          <p:spPr>
            <a:xfrm>
              <a:off x="1445395" y="4105913"/>
              <a:ext cx="2551538" cy="65322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D57A1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 txBox="1"/>
            <p:nvPr/>
          </p:nvSpPr>
          <p:spPr>
            <a:xfrm>
              <a:off x="1464527" y="4125045"/>
              <a:ext cx="2513274" cy="614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Gill Sans"/>
                <a:buNone/>
              </a:pPr>
              <a:r>
                <a:rPr lang="en-US" sz="1200" b="1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Grace Reynoldson</a:t>
              </a:r>
              <a:r>
                <a:rPr lang="en-US" sz="12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,  Coordinator of Religious Education and Sacraments &amp; 2</a:t>
              </a:r>
              <a:r>
                <a:rPr lang="en-US" sz="1200" b="0" i="0" u="none" strike="noStrike" cap="none" baseline="30000">
                  <a:latin typeface="Gill Sans"/>
                  <a:ea typeface="Gill Sans"/>
                  <a:cs typeface="Gill Sans"/>
                  <a:sym typeface="Gill Sans"/>
                </a:rPr>
                <a:t>nd</a:t>
              </a:r>
              <a:r>
                <a:rPr lang="en-US" sz="12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 Grade Teacher</a:t>
              </a: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832926" y="52368"/>
              <a:ext cx="2058473" cy="653222"/>
            </a:xfrm>
            <a:prstGeom prst="roundRect">
              <a:avLst>
                <a:gd name="adj" fmla="val 10000"/>
              </a:avLst>
            </a:prstGeom>
            <a:solidFill>
              <a:srgbClr val="D57A1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 txBox="1"/>
            <p:nvPr/>
          </p:nvSpPr>
          <p:spPr>
            <a:xfrm>
              <a:off x="5852058" y="71500"/>
              <a:ext cx="2020209" cy="614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17775" rIns="26650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Gill Sans"/>
                <a:buNone/>
              </a:pPr>
              <a:r>
                <a:rPr lang="en-US" sz="14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Operations, Health and Safety</a:t>
              </a: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038773" y="705590"/>
              <a:ext cx="701371" cy="4110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A8600F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240" name="Google Shape;240;p8"/>
            <p:cNvSpPr/>
            <p:nvPr/>
          </p:nvSpPr>
          <p:spPr>
            <a:xfrm>
              <a:off x="6740144" y="790019"/>
              <a:ext cx="2634168" cy="65322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D57A1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 txBox="1"/>
            <p:nvPr/>
          </p:nvSpPr>
          <p:spPr>
            <a:xfrm>
              <a:off x="6759276" y="809151"/>
              <a:ext cx="2595904" cy="614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Gill Sans"/>
                <a:buNone/>
              </a:pPr>
              <a:r>
                <a:rPr lang="en-US" sz="1200" b="1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Chris Butz, </a:t>
              </a:r>
              <a:r>
                <a:rPr lang="en-US" sz="12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Coordinator of School Compliance, Middle School Social Studies Teacher</a:t>
              </a: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6038773" y="705590"/>
              <a:ext cx="744390" cy="122756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A8600F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243" name="Google Shape;243;p8"/>
            <p:cNvSpPr/>
            <p:nvPr/>
          </p:nvSpPr>
          <p:spPr>
            <a:xfrm>
              <a:off x="6783163" y="1606547"/>
              <a:ext cx="2588568" cy="65322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D57A1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 txBox="1"/>
            <p:nvPr/>
          </p:nvSpPr>
          <p:spPr>
            <a:xfrm>
              <a:off x="6781783" y="1630054"/>
              <a:ext cx="2550300" cy="61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Gill Sans"/>
                <a:buNone/>
              </a:pPr>
              <a:r>
                <a:rPr lang="en-US" sz="1200" b="1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Jim Phillips, </a:t>
              </a:r>
              <a:r>
                <a:rPr lang="en-US" sz="12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Maintenance and Operations Supervisor</a:t>
              </a: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6038773" y="705590"/>
              <a:ext cx="780228" cy="203372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A8600F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246" name="Google Shape;246;p8"/>
            <p:cNvSpPr/>
            <p:nvPr/>
          </p:nvSpPr>
          <p:spPr>
            <a:xfrm>
              <a:off x="6819001" y="2412702"/>
              <a:ext cx="2475880" cy="65322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D57A1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 txBox="1"/>
            <p:nvPr/>
          </p:nvSpPr>
          <p:spPr>
            <a:xfrm>
              <a:off x="6838133" y="2431834"/>
              <a:ext cx="2437616" cy="614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Gill Sans"/>
                <a:buNone/>
              </a:pPr>
              <a:r>
                <a:rPr lang="en-US" sz="1200" b="1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Gigi Ybarra</a:t>
              </a:r>
              <a:r>
                <a:rPr lang="en-US" sz="12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, School Administrative Assistant and Office Manager</a:t>
              </a: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6038773" y="705590"/>
              <a:ext cx="758719" cy="288214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A8600F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249" name="Google Shape;249;p8"/>
            <p:cNvSpPr/>
            <p:nvPr/>
          </p:nvSpPr>
          <p:spPr>
            <a:xfrm>
              <a:off x="6797492" y="3261120"/>
              <a:ext cx="2561917" cy="65322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D57A1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6816624" y="3280252"/>
              <a:ext cx="2523653" cy="614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Gill Sans"/>
                <a:buNone/>
              </a:pPr>
              <a:r>
                <a:rPr lang="en-US" sz="1200" b="1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Daniel Wright, </a:t>
              </a:r>
              <a:r>
                <a:rPr lang="en-US" sz="12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Coordinator Student Wellness, Health and Safety, &amp; CrossFit Instructor</a:t>
              </a: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6038773" y="705590"/>
              <a:ext cx="773069" cy="368432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A8600F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252" name="Google Shape;252;p8"/>
            <p:cNvSpPr/>
            <p:nvPr/>
          </p:nvSpPr>
          <p:spPr>
            <a:xfrm>
              <a:off x="6811842" y="4063304"/>
              <a:ext cx="2525859" cy="65322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D57A1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 txBox="1"/>
            <p:nvPr/>
          </p:nvSpPr>
          <p:spPr>
            <a:xfrm>
              <a:off x="6830974" y="4082436"/>
              <a:ext cx="2487595" cy="614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Gill Sans"/>
                <a:buNone/>
              </a:pPr>
              <a:r>
                <a:rPr lang="en-US" sz="1200" b="1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Tony Lopez, </a:t>
              </a:r>
              <a:r>
                <a:rPr lang="en-US" sz="12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OCS Operations Director </a:t>
              </a: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6038773" y="705590"/>
              <a:ext cx="744390" cy="450801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A8600F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255" name="Google Shape;255;p8"/>
            <p:cNvSpPr/>
            <p:nvPr/>
          </p:nvSpPr>
          <p:spPr>
            <a:xfrm>
              <a:off x="6783163" y="4886998"/>
              <a:ext cx="2665993" cy="65322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D57A1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 txBox="1"/>
            <p:nvPr/>
          </p:nvSpPr>
          <p:spPr>
            <a:xfrm>
              <a:off x="6802295" y="4906130"/>
              <a:ext cx="2627729" cy="614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Gill Sans"/>
                <a:buNone/>
              </a:pPr>
              <a:r>
                <a:rPr lang="en-US" sz="1200" b="1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Andrea Choske, </a:t>
              </a:r>
              <a:r>
                <a:rPr lang="en-US" sz="1200" b="0" i="0" u="none" strike="noStrike" cap="none">
                  <a:latin typeface="Gill Sans"/>
                  <a:ea typeface="Gill Sans"/>
                  <a:cs typeface="Gill Sans"/>
                  <a:sym typeface="Gill Sans"/>
                </a:rPr>
                <a:t>St. Bartholomew Alumni and Parent</a:t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3" name="Google Shape;263;p9"/>
          <p:cNvSpPr txBox="1">
            <a:spLocks noGrp="1"/>
          </p:cNvSpPr>
          <p:nvPr>
            <p:ph type="title"/>
          </p:nvPr>
        </p:nvSpPr>
        <p:spPr>
          <a:xfrm>
            <a:off x="550863" y="1520825"/>
            <a:ext cx="4535487" cy="3779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Play"/>
              <a:buNone/>
            </a:pPr>
            <a:r>
              <a:rPr lang="en-US" sz="6400"/>
              <a:t>Important Dates </a:t>
            </a:r>
            <a:endParaRPr/>
          </a:p>
        </p:txBody>
      </p:sp>
      <p:grpSp>
        <p:nvGrpSpPr>
          <p:cNvPr id="264" name="Google Shape;264;p9"/>
          <p:cNvGrpSpPr/>
          <p:nvPr/>
        </p:nvGrpSpPr>
        <p:grpSpPr>
          <a:xfrm>
            <a:off x="988772" y="525219"/>
            <a:ext cx="828357" cy="828357"/>
            <a:chOff x="7925363" y="1164260"/>
            <a:chExt cx="828357" cy="828357"/>
          </a:xfrm>
        </p:grpSpPr>
        <p:sp>
          <p:nvSpPr>
            <p:cNvPr id="265" name="Google Shape;265;p9"/>
            <p:cNvSpPr/>
            <p:nvPr/>
          </p:nvSpPr>
          <p:spPr>
            <a:xfrm rot="-2700000">
              <a:off x="8069541" y="1262702"/>
              <a:ext cx="540000" cy="631474"/>
            </a:xfrm>
            <a:custGeom>
              <a:avLst/>
              <a:gdLst/>
              <a:ahLst/>
              <a:cxnLst/>
              <a:rect l="l" t="t" r="r" b="b"/>
              <a:pathLst>
                <a:path w="1080000" h="1262947" extrusionOk="0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0">
                  <a:srgbClr val="325A4C"/>
                </a:gs>
                <a:gs pos="30000">
                  <a:srgbClr val="325A4C"/>
                </a:gs>
                <a:gs pos="40000">
                  <a:srgbClr val="48816E"/>
                </a:gs>
                <a:gs pos="60000">
                  <a:srgbClr val="325A4C"/>
                </a:gs>
                <a:gs pos="100000">
                  <a:schemeClr val="dk2"/>
                </a:gs>
              </a:gsLst>
              <a:lin ang="10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Gill Sans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 rot="2700000">
              <a:off x="8332341" y="1436239"/>
              <a:ext cx="270000" cy="540000"/>
            </a:xfrm>
            <a:prstGeom prst="ellipse">
              <a:avLst/>
            </a:prstGeom>
            <a:solidFill>
              <a:srgbClr val="325A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Gill Sans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267" name="Google Shape;267;p9"/>
          <p:cNvSpPr/>
          <p:nvPr/>
        </p:nvSpPr>
        <p:spPr>
          <a:xfrm>
            <a:off x="482384" y="4977175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7BB5A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8" name="Google Shape;268;p9"/>
          <p:cNvSpPr/>
          <p:nvPr/>
        </p:nvSpPr>
        <p:spPr>
          <a:xfrm rot="-2700000">
            <a:off x="3261346" y="5733597"/>
            <a:ext cx="1758388" cy="926985"/>
          </a:xfrm>
          <a:custGeom>
            <a:avLst/>
            <a:gdLst/>
            <a:ahLst/>
            <a:cxnLst/>
            <a:rect l="l" t="t" r="r" b="b"/>
            <a:pathLst>
              <a:path w="1758388" h="926985" extrusionOk="0">
                <a:moveTo>
                  <a:pt x="1486881" y="271508"/>
                </a:moveTo>
                <a:cubicBezTo>
                  <a:pt x="1654632" y="439259"/>
                  <a:pt x="1758388" y="671005"/>
                  <a:pt x="1758388" y="926985"/>
                </a:cubicBezTo>
                <a:lnTo>
                  <a:pt x="1294895" y="926985"/>
                </a:lnTo>
                <a:cubicBezTo>
                  <a:pt x="1294895" y="671005"/>
                  <a:pt x="1087383" y="463493"/>
                  <a:pt x="831404" y="463493"/>
                </a:cubicBezTo>
                <a:cubicBezTo>
                  <a:pt x="607421" y="463493"/>
                  <a:pt x="420547" y="622370"/>
                  <a:pt x="377328" y="833575"/>
                </a:cubicBezTo>
                <a:lnTo>
                  <a:pt x="371585" y="890552"/>
                </a:lnTo>
                <a:lnTo>
                  <a:pt x="0" y="518968"/>
                </a:lnTo>
                <a:lnTo>
                  <a:pt x="16301" y="485129"/>
                </a:lnTo>
                <a:cubicBezTo>
                  <a:pt x="173276" y="196165"/>
                  <a:pt x="479432" y="0"/>
                  <a:pt x="831403" y="0"/>
                </a:cubicBezTo>
                <a:cubicBezTo>
                  <a:pt x="1087383" y="0"/>
                  <a:pt x="1319129" y="103757"/>
                  <a:pt x="1486881" y="2715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9" name="Google Shape;269;p9"/>
          <p:cNvSpPr/>
          <p:nvPr/>
        </p:nvSpPr>
        <p:spPr>
          <a:xfrm rot="-2700000">
            <a:off x="3353363" y="5725768"/>
            <a:ext cx="1728640" cy="1042921"/>
          </a:xfrm>
          <a:custGeom>
            <a:avLst/>
            <a:gdLst/>
            <a:ahLst/>
            <a:cxnLst/>
            <a:rect l="l" t="t" r="r" b="b"/>
            <a:pathLst>
              <a:path w="1728640" h="1042921" extrusionOk="0">
                <a:moveTo>
                  <a:pt x="1391304" y="238153"/>
                </a:moveTo>
                <a:cubicBezTo>
                  <a:pt x="1597323" y="429440"/>
                  <a:pt x="1728640" y="718927"/>
                  <a:pt x="1728640" y="1042921"/>
                </a:cubicBezTo>
                <a:lnTo>
                  <a:pt x="1265147" y="1042921"/>
                </a:lnTo>
                <a:cubicBezTo>
                  <a:pt x="1265147" y="754926"/>
                  <a:pt x="1057635" y="521461"/>
                  <a:pt x="801655" y="521461"/>
                </a:cubicBezTo>
                <a:cubicBezTo>
                  <a:pt x="609671" y="521461"/>
                  <a:pt x="444949" y="652785"/>
                  <a:pt x="374587" y="839945"/>
                </a:cubicBezTo>
                <a:lnTo>
                  <a:pt x="362576" y="883477"/>
                </a:lnTo>
                <a:lnTo>
                  <a:pt x="0" y="520901"/>
                </a:lnTo>
                <a:lnTo>
                  <a:pt x="32986" y="459814"/>
                </a:lnTo>
                <a:cubicBezTo>
                  <a:pt x="199571" y="182395"/>
                  <a:pt x="481681" y="0"/>
                  <a:pt x="801656" y="0"/>
                </a:cubicBezTo>
                <a:cubicBezTo>
                  <a:pt x="1025638" y="0"/>
                  <a:pt x="1231066" y="89374"/>
                  <a:pt x="1391304" y="238153"/>
                </a:cubicBezTo>
                <a:close/>
              </a:path>
            </a:pathLst>
          </a:custGeom>
          <a:solidFill>
            <a:srgbClr val="7BB5A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0" name="Google Shape;270;p9"/>
          <p:cNvSpPr/>
          <p:nvPr/>
        </p:nvSpPr>
        <p:spPr>
          <a:xfrm rot="2700000">
            <a:off x="4872920" y="5836283"/>
            <a:ext cx="107098" cy="46658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271" name="Google Shape;271;p9"/>
          <p:cNvGrpSpPr/>
          <p:nvPr/>
        </p:nvGrpSpPr>
        <p:grpSpPr>
          <a:xfrm>
            <a:off x="5238504" y="552028"/>
            <a:ext cx="6431455" cy="5753943"/>
            <a:chOff x="-28821" y="2753"/>
            <a:chExt cx="6431455" cy="5753943"/>
          </a:xfrm>
        </p:grpSpPr>
        <p:sp>
          <p:nvSpPr>
            <p:cNvPr id="272" name="Google Shape;272;p9"/>
            <p:cNvSpPr/>
            <p:nvPr/>
          </p:nvSpPr>
          <p:spPr>
            <a:xfrm>
              <a:off x="-28821" y="4945368"/>
              <a:ext cx="1601181" cy="811328"/>
            </a:xfrm>
            <a:prstGeom prst="rect">
              <a:avLst/>
            </a:prstGeom>
            <a:solidFill>
              <a:srgbClr val="12B2B3"/>
            </a:solidFill>
            <a:ln w="12700" cap="flat" cmpd="sng">
              <a:solidFill>
                <a:srgbClr val="12B2B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 txBox="1"/>
            <p:nvPr/>
          </p:nvSpPr>
          <p:spPr>
            <a:xfrm>
              <a:off x="-28821" y="4945368"/>
              <a:ext cx="1601181" cy="811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325" tIns="92450" rIns="113325" bIns="924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Gill Sans"/>
                <a:buNone/>
              </a:pPr>
              <a:r>
                <a:rPr lang="en-US" sz="13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ARRIVAL &amp; DISMISSAL PRACTICE DAYS</a:t>
              </a:r>
              <a:endParaRPr sz="13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1514716" y="4945368"/>
              <a:ext cx="4887918" cy="811328"/>
            </a:xfrm>
            <a:prstGeom prst="rect">
              <a:avLst/>
            </a:prstGeom>
            <a:solidFill>
              <a:srgbClr val="CAE3E4">
                <a:alpha val="89803"/>
              </a:srgbClr>
            </a:solidFill>
            <a:ln w="12700" cap="flat" cmpd="sng">
              <a:solidFill>
                <a:srgbClr val="CAE3E4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1514716" y="4945368"/>
              <a:ext cx="4887918" cy="811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950" tIns="139700" rIns="96950" bIns="139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100"/>
                <a:buFont typeface="Gill Sans"/>
                <a:buNone/>
              </a:pPr>
              <a:r>
                <a:rPr lang="en-US" sz="1100" b="1" i="0" u="none" strike="noStrike" cap="none">
                  <a:solidFill>
                    <a:srgbClr val="FF0000"/>
                  </a:solidFill>
                  <a:latin typeface="Gill Sans"/>
                  <a:ea typeface="Gill Sans"/>
                  <a:cs typeface="Gill Sans"/>
                  <a:sym typeface="Gill Sans"/>
                </a:rPr>
                <a:t>CORRECTION! </a:t>
              </a:r>
              <a:r>
                <a:rPr lang="en-US" sz="1100" b="1" i="0" u="sng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PREK to 4</a:t>
              </a:r>
              <a:r>
                <a:rPr lang="en-US" sz="1100" b="1" i="0" u="sng" strike="noStrike" cap="none" baseline="300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th</a:t>
              </a:r>
              <a:r>
                <a:rPr lang="en-US" sz="1100" b="1" i="0" u="sng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 grade, </a:t>
              </a:r>
              <a:r>
                <a:rPr lang="en-US" sz="11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Wednesday, August 19  (8:30-9:30)</a:t>
              </a:r>
              <a:endParaRPr sz="11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Gill Sans"/>
                <a:buNone/>
              </a:pPr>
              <a:r>
                <a:rPr lang="en-US" sz="11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5</a:t>
              </a:r>
              <a:r>
                <a:rPr lang="en-US" sz="1100" b="1" i="0" u="none" strike="noStrike" cap="none" baseline="300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th</a:t>
              </a:r>
              <a:r>
                <a:rPr lang="en-US" sz="11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 – 8</a:t>
              </a:r>
              <a:r>
                <a:rPr lang="en-US" sz="1100" b="1" i="0" u="none" strike="noStrike" cap="none" baseline="300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th</a:t>
              </a:r>
              <a:r>
                <a:rPr lang="en-US" sz="11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,  Thursday, August 20 (8:30-9:30)</a:t>
              </a: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 rot="10800000">
              <a:off x="1876" y="3709714"/>
              <a:ext cx="1593453" cy="1247823"/>
            </a:xfrm>
            <a:prstGeom prst="upArrowCallout">
              <a:avLst>
                <a:gd name="adj1" fmla="val 5000"/>
                <a:gd name="adj2" fmla="val 10000"/>
                <a:gd name="adj3" fmla="val 15000"/>
                <a:gd name="adj4" fmla="val 64977"/>
              </a:avLst>
            </a:prstGeom>
            <a:solidFill>
              <a:srgbClr val="12B2B3"/>
            </a:solidFill>
            <a:ln w="12700" cap="flat" cmpd="sng">
              <a:solidFill>
                <a:srgbClr val="12B2B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 txBox="1"/>
            <p:nvPr/>
          </p:nvSpPr>
          <p:spPr>
            <a:xfrm>
              <a:off x="1876" y="3709714"/>
              <a:ext cx="1593453" cy="811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325" tIns="92450" rIns="113325" bIns="924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Gill Sans"/>
                <a:buNone/>
              </a:pPr>
              <a:r>
                <a:rPr lang="en-US" sz="13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VOLUNTEER TRAINING</a:t>
              </a:r>
              <a:endParaRPr sz="13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1599082" y="3709714"/>
              <a:ext cx="4772855" cy="811085"/>
            </a:xfrm>
            <a:prstGeom prst="rect">
              <a:avLst/>
            </a:prstGeom>
            <a:solidFill>
              <a:srgbClr val="CAE3E4">
                <a:alpha val="89803"/>
              </a:srgbClr>
            </a:solidFill>
            <a:ln w="12700" cap="flat" cmpd="sng">
              <a:solidFill>
                <a:srgbClr val="CAE3E4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 txBox="1"/>
            <p:nvPr/>
          </p:nvSpPr>
          <p:spPr>
            <a:xfrm>
              <a:off x="1599082" y="3709714"/>
              <a:ext cx="4772855" cy="811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950" tIns="139700" rIns="96950" bIns="139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Gill Sans"/>
                <a:buNone/>
              </a:pPr>
              <a:r>
                <a:rPr lang="en-US" sz="11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Monday, August 17 </a:t>
              </a:r>
              <a:r>
                <a:rPr lang="en-US" sz="11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at 4:30 pm.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rgbClr val="FF0000"/>
                </a:buClr>
                <a:buSzPts val="1100"/>
                <a:buFont typeface="Gill Sans"/>
                <a:buNone/>
              </a:pPr>
              <a:r>
                <a:rPr lang="en-US" sz="1100" b="1" i="0" u="none" strike="noStrike" cap="none">
                  <a:solidFill>
                    <a:srgbClr val="FF0000"/>
                  </a:solidFill>
                  <a:latin typeface="Gill Sans"/>
                  <a:ea typeface="Gill Sans"/>
                  <a:cs typeface="Gill Sans"/>
                  <a:sym typeface="Gill Sans"/>
                </a:rPr>
                <a:t>* A Sing-up Genius is now available to sign up for volunteering.</a:t>
              </a:r>
              <a:endParaRPr sz="11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Gill Sans"/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 rot="10800000">
              <a:off x="0" y="2474060"/>
              <a:ext cx="1593453" cy="1247823"/>
            </a:xfrm>
            <a:prstGeom prst="upArrowCallout">
              <a:avLst>
                <a:gd name="adj1" fmla="val 5000"/>
                <a:gd name="adj2" fmla="val 10000"/>
                <a:gd name="adj3" fmla="val 15000"/>
                <a:gd name="adj4" fmla="val 64977"/>
              </a:avLst>
            </a:prstGeom>
            <a:solidFill>
              <a:srgbClr val="12B2B3"/>
            </a:solidFill>
            <a:ln w="12700" cap="flat" cmpd="sng">
              <a:solidFill>
                <a:srgbClr val="12B2B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 txBox="1"/>
            <p:nvPr/>
          </p:nvSpPr>
          <p:spPr>
            <a:xfrm>
              <a:off x="0" y="2474060"/>
              <a:ext cx="1593453" cy="811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325" tIns="92450" rIns="113325" bIns="924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Gill Sans"/>
                <a:buNone/>
              </a:pPr>
              <a:r>
                <a:rPr lang="en-US" sz="13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REGISTRATION AND PACKET PICK-UP WEEKS</a:t>
              </a: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1593453" y="2474060"/>
              <a:ext cx="4780360" cy="811085"/>
            </a:xfrm>
            <a:prstGeom prst="rect">
              <a:avLst/>
            </a:prstGeom>
            <a:solidFill>
              <a:srgbClr val="CAE3E4">
                <a:alpha val="89803"/>
              </a:srgbClr>
            </a:solidFill>
            <a:ln w="12700" cap="flat" cmpd="sng">
              <a:solidFill>
                <a:srgbClr val="CAE3E4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 txBox="1"/>
            <p:nvPr/>
          </p:nvSpPr>
          <p:spPr>
            <a:xfrm>
              <a:off x="1593453" y="2474060"/>
              <a:ext cx="4780360" cy="811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950" tIns="139700" rIns="96950" bIns="139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Gill Sans"/>
                <a:buNone/>
              </a:pPr>
              <a:r>
                <a:rPr lang="en-US" sz="11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Monday, August 17</a:t>
              </a:r>
              <a:r>
                <a:rPr lang="en-US" sz="1100" b="1" i="0" u="none" strike="noStrike" cap="none" baseline="300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th</a:t>
              </a:r>
              <a:r>
                <a:rPr lang="en-US" sz="11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 </a:t>
              </a:r>
              <a:r>
                <a:rPr lang="en-US" sz="11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through </a:t>
              </a:r>
              <a:r>
                <a:rPr lang="en-US" sz="11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Friday, August 28</a:t>
              </a:r>
              <a:r>
                <a:rPr lang="en-US" sz="1100" b="1" i="0" u="none" strike="noStrike" cap="none" baseline="300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th</a:t>
              </a:r>
              <a:r>
                <a:rPr lang="en-US" sz="11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. Appointments must be made in advanced.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rgbClr val="FF0000"/>
                </a:buClr>
                <a:buSzPts val="1100"/>
                <a:buFont typeface="Gill Sans"/>
                <a:buNone/>
              </a:pPr>
              <a:r>
                <a:rPr lang="en-US" sz="1100" b="1" i="0" u="none" strike="noStrike" cap="none">
                  <a:solidFill>
                    <a:srgbClr val="FF0000"/>
                  </a:solidFill>
                  <a:latin typeface="Gill Sans"/>
                  <a:ea typeface="Gill Sans"/>
                  <a:cs typeface="Gill Sans"/>
                  <a:sym typeface="Gill Sans"/>
                </a:rPr>
                <a:t>*A Sing-up Genius is now available to schedule your pick-up time.</a:t>
              </a: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 rot="10800000">
              <a:off x="0" y="1238406"/>
              <a:ext cx="1593453" cy="1247823"/>
            </a:xfrm>
            <a:prstGeom prst="upArrowCallout">
              <a:avLst>
                <a:gd name="adj1" fmla="val 5000"/>
                <a:gd name="adj2" fmla="val 10000"/>
                <a:gd name="adj3" fmla="val 15000"/>
                <a:gd name="adj4" fmla="val 64977"/>
              </a:avLst>
            </a:prstGeom>
            <a:solidFill>
              <a:srgbClr val="12B2B3"/>
            </a:solidFill>
            <a:ln w="12700" cap="flat" cmpd="sng">
              <a:solidFill>
                <a:srgbClr val="12B2B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 txBox="1"/>
            <p:nvPr/>
          </p:nvSpPr>
          <p:spPr>
            <a:xfrm>
              <a:off x="0" y="1238406"/>
              <a:ext cx="1593453" cy="811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325" tIns="92450" rIns="113325" bIns="924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Gill Sans"/>
                <a:buNone/>
              </a:pPr>
              <a:r>
                <a:rPr lang="en-US" sz="13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REOPENING INFORMATION ZOOM SESSIONS</a:t>
              </a:r>
              <a:endParaRPr sz="13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1593453" y="1238406"/>
              <a:ext cx="4780360" cy="811085"/>
            </a:xfrm>
            <a:prstGeom prst="rect">
              <a:avLst/>
            </a:prstGeom>
            <a:solidFill>
              <a:srgbClr val="CAE3E4">
                <a:alpha val="89803"/>
              </a:srgbClr>
            </a:solidFill>
            <a:ln w="12700" cap="flat" cmpd="sng">
              <a:solidFill>
                <a:srgbClr val="CAE3E4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9"/>
            <p:cNvSpPr txBox="1"/>
            <p:nvPr/>
          </p:nvSpPr>
          <p:spPr>
            <a:xfrm>
              <a:off x="1593453" y="1238406"/>
              <a:ext cx="4780360" cy="811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950" tIns="139700" rIns="96950" bIns="139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Gill Sans"/>
                <a:buNone/>
              </a:pPr>
              <a:r>
                <a:rPr lang="en-US" sz="1100" b="0" i="0" u="sng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Academic and Social-Emotional Presentation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Gill Sans"/>
                <a:buNone/>
              </a:pPr>
              <a:r>
                <a:rPr lang="en-US" sz="11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	Thursday,  August 13 </a:t>
              </a:r>
              <a:r>
                <a:rPr lang="en-US" sz="11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at 11:30 am and again </a:t>
              </a:r>
              <a:r>
                <a:rPr lang="en-US" sz="1100" b="0" i="0" u="none" strike="noStrike" cap="none">
                  <a:solidFill>
                    <a:srgbClr val="FF0000"/>
                  </a:solidFill>
                  <a:latin typeface="Gill Sans"/>
                  <a:ea typeface="Gill Sans"/>
                  <a:cs typeface="Gill Sans"/>
                  <a:sym typeface="Gill Sans"/>
                </a:rPr>
                <a:t>at </a:t>
              </a:r>
              <a:r>
                <a:rPr lang="en-US" sz="1100" b="1" i="0" u="none" strike="noStrike" cap="none">
                  <a:solidFill>
                    <a:srgbClr val="FF0000"/>
                  </a:solidFill>
                  <a:latin typeface="Gill Sans"/>
                  <a:ea typeface="Gill Sans"/>
                  <a:cs typeface="Gill Sans"/>
                  <a:sym typeface="Gill Sans"/>
                </a:rPr>
                <a:t>5:00 pm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Gill Sans"/>
                <a:buNone/>
              </a:pPr>
              <a:r>
                <a:rPr lang="en-US" sz="1100" b="0" i="0" u="sng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Operations, Health &amp; Safety Presentation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Gill Sans"/>
                <a:buNone/>
              </a:pPr>
              <a:r>
                <a:rPr lang="en-US" sz="11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	Friday,  August 14 </a:t>
              </a:r>
              <a:r>
                <a:rPr lang="en-US" sz="11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at 11:30 am and again at 5:30 pm</a:t>
              </a:r>
              <a:endParaRPr/>
            </a:p>
          </p:txBody>
        </p:sp>
        <p:sp>
          <p:nvSpPr>
            <p:cNvPr id="288" name="Google Shape;288;p9"/>
            <p:cNvSpPr/>
            <p:nvPr/>
          </p:nvSpPr>
          <p:spPr>
            <a:xfrm rot="10800000">
              <a:off x="0" y="2753"/>
              <a:ext cx="1593453" cy="1247823"/>
            </a:xfrm>
            <a:prstGeom prst="upArrowCallout">
              <a:avLst>
                <a:gd name="adj1" fmla="val 5000"/>
                <a:gd name="adj2" fmla="val 10000"/>
                <a:gd name="adj3" fmla="val 15000"/>
                <a:gd name="adj4" fmla="val 64977"/>
              </a:avLst>
            </a:prstGeom>
            <a:solidFill>
              <a:srgbClr val="12B2B3"/>
            </a:solidFill>
            <a:ln w="12700" cap="flat" cmpd="sng">
              <a:solidFill>
                <a:srgbClr val="12B2B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9"/>
            <p:cNvSpPr txBox="1"/>
            <p:nvPr/>
          </p:nvSpPr>
          <p:spPr>
            <a:xfrm>
              <a:off x="0" y="2753"/>
              <a:ext cx="1593453" cy="811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325" tIns="92450" rIns="113325" bIns="924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300"/>
                <a:buFont typeface="Gill Sans"/>
                <a:buNone/>
              </a:pPr>
              <a:r>
                <a:rPr lang="en-US" sz="1300" b="1" i="0" u="none" strike="noStrike" cap="none">
                  <a:solidFill>
                    <a:srgbClr val="FF0000"/>
                  </a:solidFill>
                  <a:latin typeface="Gill Sans"/>
                  <a:ea typeface="Gill Sans"/>
                  <a:cs typeface="Gill Sans"/>
                  <a:sym typeface="Gill Sans"/>
                </a:rPr>
                <a:t>NEW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rgbClr val="FF0000"/>
                </a:buClr>
                <a:buSzPts val="1300"/>
                <a:buFont typeface="Gill Sans"/>
                <a:buNone/>
              </a:pPr>
              <a:r>
                <a:rPr lang="en-US" sz="1300" b="1" i="0" u="none" strike="noStrike" cap="none">
                  <a:solidFill>
                    <a:srgbClr val="FF0000"/>
                  </a:solidFill>
                  <a:latin typeface="Gill Sans"/>
                  <a:ea typeface="Gill Sans"/>
                  <a:cs typeface="Gill Sans"/>
                  <a:sym typeface="Gill Sans"/>
                </a:rPr>
                <a:t>START OF SCHOOL DATE </a:t>
              </a:r>
              <a:endParaRPr sz="1300" b="0" i="0" u="none" strike="noStrike" cap="none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1593453" y="2753"/>
              <a:ext cx="4780360" cy="811085"/>
            </a:xfrm>
            <a:prstGeom prst="rect">
              <a:avLst/>
            </a:prstGeom>
            <a:solidFill>
              <a:srgbClr val="CAE3E4">
                <a:alpha val="89803"/>
              </a:srgbClr>
            </a:solidFill>
            <a:ln w="12700" cap="flat" cmpd="sng">
              <a:solidFill>
                <a:srgbClr val="CAE3E4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9"/>
            <p:cNvSpPr txBox="1"/>
            <p:nvPr/>
          </p:nvSpPr>
          <p:spPr>
            <a:xfrm>
              <a:off x="1593453" y="2753"/>
              <a:ext cx="4780360" cy="811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950" tIns="203200" rIns="96950" bIns="203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Gill Sans"/>
                <a:buNone/>
              </a:pPr>
              <a:r>
                <a:rPr lang="en-US" sz="16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Monday,  August 31, 2020 </a:t>
              </a:r>
              <a:r>
                <a:rPr lang="en-US" sz="16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(</a:t>
              </a:r>
              <a:r>
                <a:rPr lang="en-US" sz="1600" b="1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Half-day </a:t>
              </a:r>
              <a:r>
                <a:rPr lang="en-US" sz="16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8:00-11:30 am)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Gill Sans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Date was changed from August 24</a:t>
              </a:r>
              <a:r>
                <a:rPr lang="en-US" sz="1600" b="0" i="0" u="none" strike="noStrike" cap="none" baseline="300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th</a:t>
              </a:r>
              <a:r>
                <a:rPr lang="en-US" sz="16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. </a:t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AnalogousFromRegularSeed_2SEEDS">
      <a:dk1>
        <a:srgbClr val="000000"/>
      </a:dk1>
      <a:lt1>
        <a:srgbClr val="FFFFFF"/>
      </a:lt1>
      <a:dk2>
        <a:srgbClr val="244137"/>
      </a:dk2>
      <a:lt2>
        <a:srgbClr val="EBEDEF"/>
      </a:lt2>
      <a:accent1>
        <a:srgbClr val="D57A17"/>
      </a:accent1>
      <a:accent2>
        <a:srgbClr val="E73D29"/>
      </a:accent2>
      <a:accent3>
        <a:srgbClr val="AEA51F"/>
      </a:accent3>
      <a:accent4>
        <a:srgbClr val="14B3B4"/>
      </a:accent4>
      <a:accent5>
        <a:srgbClr val="2996E7"/>
      </a:accent5>
      <a:accent6>
        <a:srgbClr val="445CDD"/>
      </a:accent6>
      <a:hlink>
        <a:srgbClr val="5289C5"/>
      </a:hlink>
      <a:folHlink>
        <a:srgbClr val="8787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1643</Words>
  <Application>Microsoft Office PowerPoint</Application>
  <PresentationFormat>Widescreen</PresentationFormat>
  <Paragraphs>235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Play</vt:lpstr>
      <vt:lpstr>Gill Sans</vt:lpstr>
      <vt:lpstr>3DFloatVTI</vt:lpstr>
      <vt:lpstr>School Reopening Plan </vt:lpstr>
      <vt:lpstr>WELCOME  y  BIENVENIDOS</vt:lpstr>
      <vt:lpstr>As with all things God, Let us pray</vt:lpstr>
      <vt:lpstr>Goals and Objectives</vt:lpstr>
      <vt:lpstr>PowerPoint Presentation</vt:lpstr>
      <vt:lpstr>PowerPoint Presentation</vt:lpstr>
      <vt:lpstr>St. Bartholomew Mission</vt:lpstr>
      <vt:lpstr>St. Bartholomew Reopening Team Members</vt:lpstr>
      <vt:lpstr>Important Dates </vt:lpstr>
      <vt:lpstr>PowerPoint Presentation</vt:lpstr>
      <vt:lpstr>HEALTH AND SAFETY</vt:lpstr>
      <vt:lpstr>Technology Plan </vt:lpstr>
      <vt:lpstr>SeeSaw (PreK-Kinder)  </vt:lpstr>
      <vt:lpstr>Google Suite (Kg-8th)    Google Classroom  Google Meets  Google Drive  Google Hangouts  Google Sheets</vt:lpstr>
      <vt:lpstr>Academic Plans</vt:lpstr>
      <vt:lpstr>Core Subjects</vt:lpstr>
      <vt:lpstr>Assessments   and Grades</vt:lpstr>
      <vt:lpstr>Virtual/Remote Learning</vt:lpstr>
      <vt:lpstr>PowerPoint Presentation</vt:lpstr>
      <vt:lpstr>PowerPoint Presentation</vt:lpstr>
      <vt:lpstr>Virtual/Remote Learning Parent Meeting   Wednesday,  August 26 at 5:00 pm.</vt:lpstr>
      <vt:lpstr>Social-Emotional Learning Plans</vt:lpstr>
      <vt:lpstr>School-wide Morning Meeting Routines</vt:lpstr>
      <vt:lpstr>The 3R’s </vt:lpstr>
      <vt:lpstr>Check-in / Check-out</vt:lpstr>
      <vt:lpstr>Catholic Identity</vt:lpstr>
      <vt:lpstr>Religious Education and Sacraments</vt:lpstr>
      <vt:lpstr>What you can do now……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Reopening Plan </dc:title>
  <dc:creator>Nilma Osiecki</dc:creator>
  <cp:lastModifiedBy>christina torres</cp:lastModifiedBy>
  <cp:revision>1</cp:revision>
  <dcterms:created xsi:type="dcterms:W3CDTF">2020-08-13T12:09:08Z</dcterms:created>
  <dcterms:modified xsi:type="dcterms:W3CDTF">2021-02-17T20:09:20Z</dcterms:modified>
</cp:coreProperties>
</file>